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4.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5.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6.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32" r:id="rId1"/>
    <p:sldMasterId id="2147483774" r:id="rId2"/>
    <p:sldMasterId id="2147483789" r:id="rId3"/>
    <p:sldMasterId id="2147483820" r:id="rId4"/>
    <p:sldMasterId id="2147483850" r:id="rId5"/>
    <p:sldMasterId id="2147483872" r:id="rId6"/>
    <p:sldMasterId id="2147483892" r:id="rId7"/>
  </p:sldMasterIdLst>
  <p:notesMasterIdLst>
    <p:notesMasterId r:id="rId30"/>
  </p:notesMasterIdLst>
  <p:sldIdLst>
    <p:sldId id="642" r:id="rId8"/>
    <p:sldId id="649" r:id="rId9"/>
    <p:sldId id="648" r:id="rId10"/>
    <p:sldId id="651" r:id="rId11"/>
    <p:sldId id="645" r:id="rId12"/>
    <p:sldId id="646" r:id="rId13"/>
    <p:sldId id="661" r:id="rId14"/>
    <p:sldId id="652" r:id="rId15"/>
    <p:sldId id="653" r:id="rId16"/>
    <p:sldId id="654" r:id="rId17"/>
    <p:sldId id="556" r:id="rId18"/>
    <p:sldId id="636" r:id="rId19"/>
    <p:sldId id="656" r:id="rId20"/>
    <p:sldId id="637" r:id="rId21"/>
    <p:sldId id="655" r:id="rId22"/>
    <p:sldId id="657" r:id="rId23"/>
    <p:sldId id="658" r:id="rId24"/>
    <p:sldId id="659" r:id="rId25"/>
    <p:sldId id="641" r:id="rId26"/>
    <p:sldId id="624" r:id="rId27"/>
    <p:sldId id="634" r:id="rId28"/>
    <p:sldId id="604" r:id="rId29"/>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642"/>
            <p14:sldId id="649"/>
            <p14:sldId id="648"/>
            <p14:sldId id="651"/>
            <p14:sldId id="645"/>
            <p14:sldId id="646"/>
            <p14:sldId id="661"/>
            <p14:sldId id="652"/>
            <p14:sldId id="653"/>
            <p14:sldId id="654"/>
            <p14:sldId id="556"/>
          </p14:sldIdLst>
        </p14:section>
        <p14:section name="Presentation" id="{6ECFEE84-0763-4195-A954-1A6BD7FD1EFF}">
          <p14:sldIdLst>
            <p14:sldId id="636"/>
            <p14:sldId id="656"/>
            <p14:sldId id="637"/>
            <p14:sldId id="655"/>
            <p14:sldId id="657"/>
            <p14:sldId id="658"/>
            <p14:sldId id="659"/>
            <p14:sldId id="641"/>
            <p14:sldId id="624"/>
            <p14:sldId id="634"/>
          </p14:sldIdLst>
        </p14:section>
        <p14:section name="Exit" id="{26D33BE0-B19C-465D-8801-1598009CC099}">
          <p14:sldIdLst>
            <p14:sldId id="60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000000"/>
    <a:srgbClr val="19396C"/>
    <a:srgbClr val="262B2E"/>
    <a:srgbClr val="081C23"/>
    <a:srgbClr val="F15A29"/>
    <a:srgbClr val="92D050"/>
    <a:srgbClr val="AC75D5"/>
    <a:srgbClr val="7F498F"/>
    <a:srgbClr val="D5B8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85" autoAdjust="0"/>
    <p:restoredTop sz="92841" autoAdjust="0"/>
  </p:normalViewPr>
  <p:slideViewPr>
    <p:cSldViewPr snapToGrid="0">
      <p:cViewPr varScale="1">
        <p:scale>
          <a:sx n="86" d="100"/>
          <a:sy n="86" d="100"/>
        </p:scale>
        <p:origin x="636" y="7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microsoft.com/office/2015/10/relationships/revisionInfo" Target="revisionInfo.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notesMaster" Target="notesMasters/notesMaster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4/21/2018</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dirty="0"/>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dirty="0"/>
          </a:p>
        </p:txBody>
      </p:sp>
    </p:spTree>
    <p:extLst>
      <p:ext uri="{BB962C8B-B14F-4D97-AF65-F5344CB8AC3E}">
        <p14:creationId xmlns:p14="http://schemas.microsoft.com/office/powerpoint/2010/main" val="28820342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Availability Zones is a high-availability offering that protects your applications and data from datacenter failures. Availability Zones are unique physical locations within an Azure region. Each zone is made up of one or more datacenters equipped with independent power, cooling, and networking. To ensure resiliency, there’s a minimum of three separate zones in all enabled regions. The physical separation of Availability Zones within a region protects applications and data from datacenter failures. </a:t>
            </a:r>
            <a:endParaRPr lang="en-CA" dirty="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dirty="0"/>
          </a:p>
        </p:txBody>
      </p:sp>
    </p:spTree>
    <p:extLst>
      <p:ext uri="{BB962C8B-B14F-4D97-AF65-F5344CB8AC3E}">
        <p14:creationId xmlns:p14="http://schemas.microsoft.com/office/powerpoint/2010/main" val="890215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isn’t about Windows, its about enabling you to achieve more. Microsoft is undergoing a tremendous transformation and Linux/ Open Source Software is part of it. In a second we will dive in and I want you to remember that Microsoft is now the number contributor to OSS on GitHub and that some of the offered services are built and operated on Linux.</a:t>
            </a:r>
          </a:p>
          <a:p>
            <a:endParaRPr lang="en-US" dirty="0"/>
          </a:p>
          <a:p>
            <a:r>
              <a:rPr lang="en-US" dirty="0"/>
              <a:t>One of these services is the Azure SDN (Software Defined Network)</a:t>
            </a:r>
          </a:p>
          <a:p>
            <a:r>
              <a:rPr lang="fr-CA" dirty="0"/>
              <a:t>http://www.datacenterdynamics.com/content-tracks/servers-storage/microsoft-runs-azure-networking-on-linux/94837.fullarticle</a:t>
            </a:r>
          </a:p>
          <a:p>
            <a:endParaRPr lang="en-US" dirty="0"/>
          </a:p>
          <a:p>
            <a:r>
              <a:rPr lang="en-US" dirty="0">
                <a:effectLst/>
              </a:rPr>
              <a:t>Azure cloud uses Linux to handle data center networking - in a specialized software component developed by Microsoft to run </a:t>
            </a:r>
            <a:r>
              <a:rPr lang="en-US" dirty="0" smtClean="0">
                <a:effectLst/>
              </a:rPr>
              <a:t>connectivity </a:t>
            </a:r>
            <a:r>
              <a:rPr lang="en-US" dirty="0">
                <a:effectLst/>
              </a:rPr>
              <a:t>within its cloud operating system, along lines set out by the Open Compute Project.</a:t>
            </a:r>
            <a:endParaRPr lang="fr-CA" dirty="0"/>
          </a:p>
          <a:p>
            <a:endParaRPr lang="en-US" dirty="0"/>
          </a:p>
          <a:p>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dirty="0"/>
          </a:p>
        </p:txBody>
      </p:sp>
    </p:spTree>
    <p:extLst>
      <p:ext uri="{BB962C8B-B14F-4D97-AF65-F5344CB8AC3E}">
        <p14:creationId xmlns:p14="http://schemas.microsoft.com/office/powerpoint/2010/main" val="3990587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services support a multitude of scenarios from Infrastructure to platform services and extends your existing environments through various interconnectivity options. In today’s world, the level of sophistication required to innovate and compete requires us to be agile and adjust to a rapidly changing landscape. The cloud-only approach doesn’t work well for every scenario. Think about IoT and business critical workloads that drive delay sensitive manufacturing processes. Success comes from taking a hybrid approach and leveraging the cloud where it makes sense.</a:t>
            </a:r>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20</a:t>
            </a:fld>
            <a:endParaRPr lang="en-US" dirty="0"/>
          </a:p>
        </p:txBody>
      </p:sp>
    </p:spTree>
    <p:extLst>
      <p:ext uri="{BB962C8B-B14F-4D97-AF65-F5344CB8AC3E}">
        <p14:creationId xmlns:p14="http://schemas.microsoft.com/office/powerpoint/2010/main" val="40140118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the different sections, support tickets, azure market place, resource groups….</a:t>
            </a:r>
          </a:p>
        </p:txBody>
      </p:sp>
      <p:sp>
        <p:nvSpPr>
          <p:cNvPr id="4" name="Slide Number Placeholder 3"/>
          <p:cNvSpPr>
            <a:spLocks noGrp="1"/>
          </p:cNvSpPr>
          <p:nvPr>
            <p:ph type="sldNum" sz="quarter" idx="10"/>
          </p:nvPr>
        </p:nvSpPr>
        <p:spPr/>
        <p:txBody>
          <a:bodyPr/>
          <a:lstStyle/>
          <a:p>
            <a:fld id="{2C52CFDC-D2D5-4B9F-BA75-89F771E01AEB}" type="slidenum">
              <a:rPr lang="en-US" smtClean="0"/>
              <a:t>21</a:t>
            </a:fld>
            <a:endParaRPr lang="en-US" dirty="0"/>
          </a:p>
        </p:txBody>
      </p:sp>
    </p:spTree>
    <p:extLst>
      <p:ext uri="{BB962C8B-B14F-4D97-AF65-F5344CB8AC3E}">
        <p14:creationId xmlns:p14="http://schemas.microsoft.com/office/powerpoint/2010/main" val="651598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22</a:t>
            </a:fld>
            <a:endParaRPr lang="en-US" dirty="0"/>
          </a:p>
        </p:txBody>
      </p:sp>
    </p:spTree>
    <p:extLst>
      <p:ext uri="{BB962C8B-B14F-4D97-AF65-F5344CB8AC3E}">
        <p14:creationId xmlns:p14="http://schemas.microsoft.com/office/powerpoint/2010/main" val="88978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dirty="0"/>
          </a:p>
        </p:txBody>
      </p:sp>
    </p:spTree>
    <p:extLst>
      <p:ext uri="{BB962C8B-B14F-4D97-AF65-F5344CB8AC3E}">
        <p14:creationId xmlns:p14="http://schemas.microsoft.com/office/powerpoint/2010/main" val="3832083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dirty="0"/>
          </a:p>
        </p:txBody>
      </p:sp>
    </p:spTree>
    <p:extLst>
      <p:ext uri="{BB962C8B-B14F-4D97-AF65-F5344CB8AC3E}">
        <p14:creationId xmlns:p14="http://schemas.microsoft.com/office/powerpoint/2010/main" val="567953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dirty="0"/>
          </a:p>
        </p:txBody>
      </p:sp>
    </p:spTree>
    <p:extLst>
      <p:ext uri="{BB962C8B-B14F-4D97-AF65-F5344CB8AC3E}">
        <p14:creationId xmlns:p14="http://schemas.microsoft.com/office/powerpoint/2010/main" val="3645888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C52CFDC-D2D5-4B9F-BA75-89F771E01AEB}" type="slidenum">
              <a:rPr lang="en-US" smtClean="0"/>
              <a:t>8</a:t>
            </a:fld>
            <a:endParaRPr lang="en-US" dirty="0"/>
          </a:p>
        </p:txBody>
      </p:sp>
    </p:spTree>
    <p:extLst>
      <p:ext uri="{BB962C8B-B14F-4D97-AF65-F5344CB8AC3E}">
        <p14:creationId xmlns:p14="http://schemas.microsoft.com/office/powerpoint/2010/main" val="3620898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C52CFDC-D2D5-4B9F-BA75-89F771E01AEB}" type="slidenum">
              <a:rPr lang="en-US" smtClean="0"/>
              <a:t>9</a:t>
            </a:fld>
            <a:endParaRPr lang="en-US" dirty="0"/>
          </a:p>
        </p:txBody>
      </p:sp>
    </p:spTree>
    <p:extLst>
      <p:ext uri="{BB962C8B-B14F-4D97-AF65-F5344CB8AC3E}">
        <p14:creationId xmlns:p14="http://schemas.microsoft.com/office/powerpoint/2010/main" val="2264271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 each track, you will be taken through a journey on how the services work with presentations &amp; live demos.</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the last session of the day, each attendee will be given the opportunity to be in a </a:t>
            </a:r>
            <a:r>
              <a:rPr lang="en-US" sz="1200" b="1" i="1" dirty="0"/>
              <a:t>hands-on step-by-step facilitated workshop </a:t>
            </a:r>
            <a:r>
              <a:rPr lang="en-US" sz="1200" dirty="0"/>
              <a:t>which will guide them through actually using the services they learned throughout the day to implement a simple business solution.</a:t>
            </a:r>
          </a:p>
          <a:p>
            <a:endParaRPr lang="en-US" sz="1200" dirty="0"/>
          </a:p>
          <a:p>
            <a:endParaRPr lang="en-US" dirty="0"/>
          </a:p>
        </p:txBody>
      </p:sp>
      <p:sp>
        <p:nvSpPr>
          <p:cNvPr id="4" name="Slide Number Placeholder 3"/>
          <p:cNvSpPr>
            <a:spLocks noGrp="1"/>
          </p:cNvSpPr>
          <p:nvPr>
            <p:ph type="sldNum" sz="quarter" idx="10"/>
          </p:nvPr>
        </p:nvSpPr>
        <p:spPr/>
        <p:txBody>
          <a:bodyPr/>
          <a:lstStyle/>
          <a:p>
            <a:fld id="{D5BF9CAA-6056-466E-A4C5-D896E4A13185}" type="slidenum">
              <a:rPr lang="en-US" smtClean="0"/>
              <a:t>10</a:t>
            </a:fld>
            <a:endParaRPr lang="en-US"/>
          </a:p>
        </p:txBody>
      </p:sp>
    </p:spTree>
    <p:extLst>
      <p:ext uri="{BB962C8B-B14F-4D97-AF65-F5344CB8AC3E}">
        <p14:creationId xmlns:p14="http://schemas.microsoft.com/office/powerpoint/2010/main" val="1289453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9:00 Doors Open/Networking</a:t>
            </a:r>
          </a:p>
          <a:p>
            <a:endParaRPr lang="en-US" dirty="0" smtClean="0"/>
          </a:p>
          <a:p>
            <a:r>
              <a:rPr lang="en-US" dirty="0" smtClean="0"/>
              <a:t>9:15 – 9:25 Introduction and Housekeeping</a:t>
            </a:r>
          </a:p>
          <a:p>
            <a:endParaRPr lang="en-US" dirty="0" smtClean="0"/>
          </a:p>
          <a:p>
            <a:r>
              <a:rPr lang="en-US" dirty="0" smtClean="0"/>
              <a:t>9:30 – 10:20 Speaker #1 Sharon Bennett: DevTest Labs</a:t>
            </a:r>
          </a:p>
          <a:p>
            <a:endParaRPr lang="en-US" dirty="0" smtClean="0"/>
          </a:p>
          <a:p>
            <a:r>
              <a:rPr lang="en-US" dirty="0" smtClean="0"/>
              <a:t>10:30 – 11:20 Speaker #2 Roy Kim: Advanced techniques for Azure Web Apps</a:t>
            </a:r>
          </a:p>
          <a:p>
            <a:endParaRPr lang="en-US" dirty="0" smtClean="0"/>
          </a:p>
          <a:p>
            <a:r>
              <a:rPr lang="en-US" dirty="0" smtClean="0"/>
              <a:t>11:30 – 12:20 Speaker #3 Rob Prouse: Continuous delivery for Azure Web Apps</a:t>
            </a:r>
          </a:p>
          <a:p>
            <a:endParaRPr lang="en-US" dirty="0" smtClean="0"/>
          </a:p>
          <a:p>
            <a:r>
              <a:rPr lang="en-US" dirty="0" smtClean="0"/>
              <a:t>12:30 – 1:30 Lunch/Networking</a:t>
            </a:r>
          </a:p>
          <a:p>
            <a:endParaRPr lang="en-US" dirty="0" smtClean="0"/>
          </a:p>
          <a:p>
            <a:r>
              <a:rPr lang="en-US" dirty="0" smtClean="0"/>
              <a:t>1:30 – 2:20 Speaker #4 David Christensen &amp; Zach Koncir: App Service Environments (ASEs) in highly compliant scenarios</a:t>
            </a:r>
          </a:p>
          <a:p>
            <a:endParaRPr lang="en-US" dirty="0" smtClean="0"/>
          </a:p>
          <a:p>
            <a:r>
              <a:rPr lang="en-US" dirty="0" smtClean="0"/>
              <a:t>2:30 – 3:20 Speaker #5 Callon Campbell: Azure Event Grid</a:t>
            </a:r>
          </a:p>
          <a:p>
            <a:endParaRPr lang="en-US" dirty="0" smtClean="0"/>
          </a:p>
          <a:p>
            <a:r>
              <a:rPr lang="en-US" dirty="0" smtClean="0"/>
              <a:t>3:30 – 4:00 AMA/Q&amp;A + Close Out/Prizes</a:t>
            </a:r>
          </a:p>
          <a:p>
            <a:endParaRPr lang="en-US" dirty="0" smtClean="0"/>
          </a:p>
          <a:p>
            <a:r>
              <a:rPr lang="en-US" dirty="0" smtClean="0"/>
              <a:t>4:15 End</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11</a:t>
            </a:fld>
            <a:endParaRPr lang="en-US" dirty="0"/>
          </a:p>
        </p:txBody>
      </p:sp>
    </p:spTree>
    <p:extLst>
      <p:ext uri="{BB962C8B-B14F-4D97-AF65-F5344CB8AC3E}">
        <p14:creationId xmlns:p14="http://schemas.microsoft.com/office/powerpoint/2010/main" val="441915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we think of when we hear the word “Datacenter”</a:t>
            </a:r>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14</a:t>
            </a:fld>
            <a:endParaRPr lang="en-US" dirty="0"/>
          </a:p>
        </p:txBody>
      </p:sp>
    </p:spTree>
    <p:extLst>
      <p:ext uri="{BB962C8B-B14F-4D97-AF65-F5344CB8AC3E}">
        <p14:creationId xmlns:p14="http://schemas.microsoft.com/office/powerpoint/2010/main" val="10608489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980513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dirty="0">
              <a:solidFill>
                <a:srgbClr val="289FD7"/>
              </a:solidFill>
              <a:latin typeface="Segoe UI Light"/>
            </a:endParaRPr>
          </a:p>
        </p:txBody>
      </p:sp>
    </p:spTree>
    <p:extLst>
      <p:ext uri="{BB962C8B-B14F-4D97-AF65-F5344CB8AC3E}">
        <p14:creationId xmlns:p14="http://schemas.microsoft.com/office/powerpoint/2010/main" val="232183551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311199142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7735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418935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11780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474739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3385789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9040092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67068665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418406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4473062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888985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13891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79715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33469440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38743962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a:t>Click icon to add picture</a:t>
            </a:r>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dirty="0"/>
              <a:t>Click icon to add picture</a:t>
            </a:r>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dirty="0"/>
              <a:t>Click icon to add picture</a:t>
            </a:r>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a:t>Click icon to add picture</a:t>
            </a:r>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1351445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52907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33319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467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050159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pPr defTabSz="914367"/>
            <a:fld id="{683C0046-3368-4DD4-96D6-CD0FF2C1233E}" type="datetimeFigureOut">
              <a:rPr lang="en-IN" smtClean="0"/>
              <a:pPr defTabSz="914367"/>
              <a:t>21-04-2018</a:t>
            </a:fld>
            <a:endParaRPr lang="en-IN" dirty="0"/>
          </a:p>
        </p:txBody>
      </p:sp>
      <p:sp>
        <p:nvSpPr>
          <p:cNvPr id="8" name="Footer Placeholder 7"/>
          <p:cNvSpPr>
            <a:spLocks noGrp="1"/>
          </p:cNvSpPr>
          <p:nvPr>
            <p:ph type="ftr" sz="quarter" idx="11"/>
          </p:nvPr>
        </p:nvSpPr>
        <p:spPr>
          <a:xfrm>
            <a:off x="685800" y="6554698"/>
            <a:ext cx="5029200" cy="228600"/>
          </a:xfrm>
          <a:prstGeom prst="rect">
            <a:avLst/>
          </a:prstGeom>
        </p:spPr>
        <p:txBody>
          <a:bodyPr/>
          <a:lstStyle>
            <a:lvl1pPr>
              <a:defRPr>
                <a:solidFill>
                  <a:srgbClr val="FFFFFF">
                    <a:alpha val="80000"/>
                  </a:srgbClr>
                </a:solidFill>
              </a:defRPr>
            </a:lvl1pPr>
          </a:lstStyle>
          <a:p>
            <a:pPr defTabSz="914367"/>
            <a:endParaRPr lang="en-IN" dirty="0"/>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lvl1pPr>
              <a:defRPr>
                <a:solidFill>
                  <a:srgbClr val="FFFFFF">
                    <a:alpha val="25000"/>
                  </a:srgbClr>
                </a:solidFill>
              </a:defRPr>
            </a:lvl1pPr>
          </a:lstStyle>
          <a:p>
            <a:pPr defTabSz="914367"/>
            <a:fld id="{1F6B3001-8C1E-45A3-9010-27210849299D}" type="slidenum">
              <a:rPr lang="en-IN" smtClean="0"/>
              <a:pPr defTabSz="914367"/>
              <a:t>‹#›</a:t>
            </a:fld>
            <a:endParaRPr lang="en-IN" dirty="0"/>
          </a:p>
        </p:txBody>
      </p:sp>
    </p:spTree>
    <p:extLst>
      <p:ext uri="{BB962C8B-B14F-4D97-AF65-F5344CB8AC3E}">
        <p14:creationId xmlns:p14="http://schemas.microsoft.com/office/powerpoint/2010/main" val="131913349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fld id="{683C0046-3368-4DD4-96D6-CD0FF2C1233E}" type="datetimeFigureOut">
              <a:rPr lang="en-IN" smtClean="0">
                <a:solidFill>
                  <a:srgbClr val="404040"/>
                </a:solidFill>
              </a:rPr>
              <a:pPr defTabSz="914367"/>
              <a:t>21-04-2018</a:t>
            </a:fld>
            <a:endParaRPr lang="en-IN" dirty="0">
              <a:solidFill>
                <a:srgbClr val="404040"/>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endParaRPr lang="en-IN" dirty="0">
              <a:solidFill>
                <a:srgbClr val="404040"/>
              </a:solidFill>
            </a:endParaRPr>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p>
            <a:pPr defTabSz="914367"/>
            <a:fld id="{1F6B3001-8C1E-45A3-9010-27210849299D}" type="slidenum">
              <a:rPr lang="en-IN" smtClean="0">
                <a:solidFill>
                  <a:srgbClr val="404040"/>
                </a:solidFill>
              </a:rPr>
              <a:pPr defTabSz="914367"/>
              <a:t>‹#›</a:t>
            </a:fld>
            <a:endParaRPr lang="en-IN" dirty="0">
              <a:solidFill>
                <a:srgbClr val="404040"/>
              </a:solidFill>
            </a:endParaRPr>
          </a:p>
        </p:txBody>
      </p:sp>
    </p:spTree>
    <p:extLst>
      <p:ext uri="{BB962C8B-B14F-4D97-AF65-F5344CB8AC3E}">
        <p14:creationId xmlns:p14="http://schemas.microsoft.com/office/powerpoint/2010/main" val="12287688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pPr defTabSz="914367"/>
            <a:fld id="{F12952B5-7A2F-4CC8-B7CE-9234E21C2837}" type="datetimeFigureOut">
              <a:rPr lang="en-US" smtClean="0">
                <a:solidFill>
                  <a:srgbClr val="404040"/>
                </a:solidFill>
              </a:rPr>
              <a:pPr defTabSz="914367"/>
              <a:t>4/21/2018</a:t>
            </a:fld>
            <a:endParaRPr lang="en-US" dirty="0">
              <a:solidFill>
                <a:srgbClr val="404040"/>
              </a:solidFill>
            </a:endParaRPr>
          </a:p>
        </p:txBody>
      </p:sp>
      <p:sp>
        <p:nvSpPr>
          <p:cNvPr id="6" name="Footer Placeholder 5"/>
          <p:cNvSpPr>
            <a:spLocks noGrp="1"/>
          </p:cNvSpPr>
          <p:nvPr>
            <p:ph type="ftr" sz="quarter" idx="11"/>
          </p:nvPr>
        </p:nvSpPr>
        <p:spPr>
          <a:xfrm>
            <a:off x="685800" y="6554698"/>
            <a:ext cx="5029200" cy="228600"/>
          </a:xfrm>
          <a:prstGeom prst="rect">
            <a:avLst/>
          </a:prstGeom>
        </p:spPr>
        <p:txBody>
          <a:bodyPr/>
          <a:lstStyle/>
          <a:p>
            <a:pPr defTabSz="914367"/>
            <a:endParaRPr lang="en-US" dirty="0">
              <a:solidFill>
                <a:srgbClr val="404040"/>
              </a:solidFill>
            </a:endParaRPr>
          </a:p>
        </p:txBody>
      </p:sp>
      <p:sp>
        <p:nvSpPr>
          <p:cNvPr id="7" name="Slide Number Placeholder 6"/>
          <p:cNvSpPr>
            <a:spLocks noGrp="1"/>
          </p:cNvSpPr>
          <p:nvPr>
            <p:ph type="sldNum" sz="quarter" idx="12"/>
          </p:nvPr>
        </p:nvSpPr>
        <p:spPr>
          <a:xfrm>
            <a:off x="8763926" y="5876413"/>
            <a:ext cx="2926080" cy="1397039"/>
          </a:xfrm>
          <a:prstGeom prst="rect">
            <a:avLst/>
          </a:prstGeom>
        </p:spPr>
        <p:txBody>
          <a:bodyPr/>
          <a:lstStyle/>
          <a:p>
            <a:pPr defTabSz="457112"/>
            <a:fld id="{D57F1E4F-1CFF-5643-939E-217C01CDF565}" type="slidenum">
              <a:rPr lang="en-US" smtClean="0">
                <a:gradFill>
                  <a:gsLst>
                    <a:gs pos="0">
                      <a:srgbClr val="0071BC"/>
                    </a:gs>
                    <a:gs pos="100000">
                      <a:srgbClr val="0071BC">
                        <a:lumMod val="75000"/>
                      </a:srgbClr>
                    </a:gs>
                  </a:gsLst>
                  <a:lin ang="5400000" scaled="0"/>
                </a:gradFill>
              </a:rPr>
              <a:pPr defTabSz="457112"/>
              <a:t>‹#›</a:t>
            </a:fld>
            <a:endParaRPr lang="en-US" dirty="0">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111474077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7042126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654112"/>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153070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0555270"/>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2400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378289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904192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920875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4081580"/>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17472546"/>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962059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72219369"/>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0216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1531355"/>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91588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3C3C3C"/>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chemeClr val="bg1">
                    <a:lumMod val="85000"/>
                  </a:schemeClr>
                </a:solidFill>
                <a:effectLst/>
                <a:uLnTx/>
                <a:uFillTx/>
                <a:latin typeface="Segoe UI"/>
                <a:ea typeface="+mn-ea"/>
                <a:cs typeface="Segoe UI" pitchFamily="34" charset="0"/>
              </a:rPr>
              <a:t>© 2017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5" y="3266817"/>
            <a:ext cx="2376178" cy="509010"/>
          </a:xfrm>
          <a:prstGeom prst="rect">
            <a:avLst/>
          </a:prstGeom>
        </p:spPr>
      </p:pic>
    </p:spTree>
    <p:extLst>
      <p:ext uri="{BB962C8B-B14F-4D97-AF65-F5344CB8AC3E}">
        <p14:creationId xmlns:p14="http://schemas.microsoft.com/office/powerpoint/2010/main" val="331014017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19502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eal 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88103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14397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21C408F-DF0D-4580-9F48-C473147CA8AF}" type="datetimeFigureOut">
              <a:rPr lang="en-US" smtClean="0"/>
              <a:t>4/21/2018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dirty="0"/>
          </a:p>
        </p:txBody>
      </p:sp>
    </p:spTree>
    <p:extLst>
      <p:ext uri="{BB962C8B-B14F-4D97-AF65-F5344CB8AC3E}">
        <p14:creationId xmlns:p14="http://schemas.microsoft.com/office/powerpoint/2010/main" val="206933578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1C408F-DF0D-4580-9F48-C473147CA8AF}" type="datetimeFigureOut">
              <a:rPr lang="en-US" smtClean="0"/>
              <a:t>4/21/2018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dirty="0"/>
          </a:p>
        </p:txBody>
      </p:sp>
    </p:spTree>
    <p:extLst>
      <p:ext uri="{BB962C8B-B14F-4D97-AF65-F5344CB8AC3E}">
        <p14:creationId xmlns:p14="http://schemas.microsoft.com/office/powerpoint/2010/main" val="141674482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1C408F-DF0D-4580-9F48-C473147CA8AF}" type="datetimeFigureOut">
              <a:rPr lang="en-US" smtClean="0"/>
              <a:t>4/21/2018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dirty="0"/>
          </a:p>
        </p:txBody>
      </p:sp>
    </p:spTree>
    <p:extLst>
      <p:ext uri="{BB962C8B-B14F-4D97-AF65-F5344CB8AC3E}">
        <p14:creationId xmlns:p14="http://schemas.microsoft.com/office/powerpoint/2010/main" val="272769007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21C408F-DF0D-4580-9F48-C473147CA8AF}" type="datetimeFigureOut">
              <a:rPr lang="en-US" smtClean="0"/>
              <a:t>4/21/2018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9C7F138-B6DE-49F8-9AAB-9C26D2D7516F}" type="slidenum">
              <a:rPr lang="en-US" smtClean="0"/>
              <a:t>‹#›</a:t>
            </a:fld>
            <a:endParaRPr lang="en-US" dirty="0"/>
          </a:p>
        </p:txBody>
      </p:sp>
    </p:spTree>
    <p:extLst>
      <p:ext uri="{BB962C8B-B14F-4D97-AF65-F5344CB8AC3E}">
        <p14:creationId xmlns:p14="http://schemas.microsoft.com/office/powerpoint/2010/main" val="352031251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21C408F-DF0D-4580-9F48-C473147CA8AF}" type="datetimeFigureOut">
              <a:rPr lang="en-US" smtClean="0"/>
              <a:t>4/21/2018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9C7F138-B6DE-49F8-9AAB-9C26D2D7516F}" type="slidenum">
              <a:rPr lang="en-US" smtClean="0"/>
              <a:t>‹#›</a:t>
            </a:fld>
            <a:endParaRPr lang="en-US" dirty="0"/>
          </a:p>
        </p:txBody>
      </p:sp>
    </p:spTree>
    <p:extLst>
      <p:ext uri="{BB962C8B-B14F-4D97-AF65-F5344CB8AC3E}">
        <p14:creationId xmlns:p14="http://schemas.microsoft.com/office/powerpoint/2010/main" val="96481696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21C408F-DF0D-4580-9F48-C473147CA8AF}" type="datetimeFigureOut">
              <a:rPr lang="en-US" smtClean="0"/>
              <a:t>4/21/2018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9C7F138-B6DE-49F8-9AAB-9C26D2D7516F}" type="slidenum">
              <a:rPr lang="en-US" smtClean="0"/>
              <a:t>‹#›</a:t>
            </a:fld>
            <a:endParaRPr lang="en-US" dirty="0"/>
          </a:p>
        </p:txBody>
      </p:sp>
    </p:spTree>
    <p:extLst>
      <p:ext uri="{BB962C8B-B14F-4D97-AF65-F5344CB8AC3E}">
        <p14:creationId xmlns:p14="http://schemas.microsoft.com/office/powerpoint/2010/main" val="19911493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1C408F-DF0D-4580-9F48-C473147CA8AF}" type="datetimeFigureOut">
              <a:rPr lang="en-US" smtClean="0"/>
              <a:t>4/21/2018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9C7F138-B6DE-49F8-9AAB-9C26D2D7516F}" type="slidenum">
              <a:rPr lang="en-US" smtClean="0"/>
              <a:t>‹#›</a:t>
            </a:fld>
            <a:endParaRPr lang="en-US" dirty="0"/>
          </a:p>
        </p:txBody>
      </p:sp>
    </p:spTree>
    <p:extLst>
      <p:ext uri="{BB962C8B-B14F-4D97-AF65-F5344CB8AC3E}">
        <p14:creationId xmlns:p14="http://schemas.microsoft.com/office/powerpoint/2010/main" val="310419090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1C408F-DF0D-4580-9F48-C473147CA8AF}" type="datetimeFigureOut">
              <a:rPr lang="en-US" smtClean="0"/>
              <a:t>4/21/2018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9C7F138-B6DE-49F8-9AAB-9C26D2D7516F}" type="slidenum">
              <a:rPr lang="en-US" smtClean="0"/>
              <a:t>‹#›</a:t>
            </a:fld>
            <a:endParaRPr lang="en-US" dirty="0"/>
          </a:p>
        </p:txBody>
      </p:sp>
    </p:spTree>
    <p:extLst>
      <p:ext uri="{BB962C8B-B14F-4D97-AF65-F5344CB8AC3E}">
        <p14:creationId xmlns:p14="http://schemas.microsoft.com/office/powerpoint/2010/main" val="117925193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1C408F-DF0D-4580-9F48-C473147CA8AF}" type="datetimeFigureOut">
              <a:rPr lang="en-US" smtClean="0"/>
              <a:t>4/21/2018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9C7F138-B6DE-49F8-9AAB-9C26D2D7516F}" type="slidenum">
              <a:rPr lang="en-US" smtClean="0"/>
              <a:t>‹#›</a:t>
            </a:fld>
            <a:endParaRPr lang="en-US" dirty="0"/>
          </a:p>
        </p:txBody>
      </p:sp>
    </p:spTree>
    <p:extLst>
      <p:ext uri="{BB962C8B-B14F-4D97-AF65-F5344CB8AC3E}">
        <p14:creationId xmlns:p14="http://schemas.microsoft.com/office/powerpoint/2010/main" val="56180501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1C408F-DF0D-4580-9F48-C473147CA8AF}" type="datetimeFigureOut">
              <a:rPr lang="en-US" smtClean="0"/>
              <a:t>4/21/2018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dirty="0"/>
          </a:p>
        </p:txBody>
      </p:sp>
    </p:spTree>
    <p:extLst>
      <p:ext uri="{BB962C8B-B14F-4D97-AF65-F5344CB8AC3E}">
        <p14:creationId xmlns:p14="http://schemas.microsoft.com/office/powerpoint/2010/main" val="103948045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1C408F-DF0D-4580-9F48-C473147CA8AF}" type="datetimeFigureOut">
              <a:rPr lang="en-US" smtClean="0"/>
              <a:t>4/21/2018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dirty="0"/>
          </a:p>
        </p:txBody>
      </p:sp>
    </p:spTree>
    <p:extLst>
      <p:ext uri="{BB962C8B-B14F-4D97-AF65-F5344CB8AC3E}">
        <p14:creationId xmlns:p14="http://schemas.microsoft.com/office/powerpoint/2010/main" val="4108014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068623843"/>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390056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554460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58631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315744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164617519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319925806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235600993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7058740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316397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26539829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8077" lvl="2" indent="-224039" algn="l" defTabSz="896157"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77299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852360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7656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a:t>Click icon to add picture</a:t>
            </a:r>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dirty="0"/>
              <a:t>Click icon to add picture</a:t>
            </a:r>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dirty="0"/>
              <a:t>Click icon to add picture</a:t>
            </a:r>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a:t>Click icon to add picture</a:t>
            </a:r>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12273285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18466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65919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13480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895917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211738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650031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241900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93655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079385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086667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962463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851245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473673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00925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4319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489773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136909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49600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001527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75556283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57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0883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2211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52852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59176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33058115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8515657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26260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702608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09C114A1-8FDE-4200-AE8E-507EB38EA5EB}" type="datetimeFigureOut">
              <a:rPr lang="en-US" smtClean="0">
                <a:solidFill>
                  <a:srgbClr val="FFFFFF"/>
                </a:solidFill>
              </a:rPr>
              <a:pPr defTabSz="914367"/>
              <a:t>4/21/2018</a:t>
            </a:fld>
            <a:endParaRPr lang="en-US" dirty="0">
              <a:solidFill>
                <a:srgbClr val="FFFFFF"/>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dirty="0">
              <a:solidFill>
                <a:srgbClr val="FFFFFF"/>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BFDDA54F-9813-4853-ADA3-9C640D39AFDA}" type="slidenum">
              <a:rPr lang="en-US" smtClean="0">
                <a:solidFill>
                  <a:srgbClr val="FFFFFF"/>
                </a:solidFill>
              </a:rPr>
              <a:pPr defTabSz="914367"/>
              <a:t>‹#›</a:t>
            </a:fld>
            <a:endParaRPr lang="en-US" dirty="0">
              <a:solidFill>
                <a:srgbClr val="FFFFFF"/>
              </a:solidFill>
            </a:endParaRPr>
          </a:p>
        </p:txBody>
      </p:sp>
    </p:spTree>
    <p:extLst>
      <p:ext uri="{BB962C8B-B14F-4D97-AF65-F5344CB8AC3E}">
        <p14:creationId xmlns:p14="http://schemas.microsoft.com/office/powerpoint/2010/main" val="136872297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spTree>
    <p:extLst>
      <p:ext uri="{BB962C8B-B14F-4D97-AF65-F5344CB8AC3E}">
        <p14:creationId xmlns:p14="http://schemas.microsoft.com/office/powerpoint/2010/main" val="406047484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4057107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718644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043534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381992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7340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7764839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940109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211037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360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67953517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111443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0811254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117160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12870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spTree>
    <p:extLst>
      <p:ext uri="{BB962C8B-B14F-4D97-AF65-F5344CB8AC3E}">
        <p14:creationId xmlns:p14="http://schemas.microsoft.com/office/powerpoint/2010/main" val="108447394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spTree>
    <p:extLst>
      <p:ext uri="{BB962C8B-B14F-4D97-AF65-F5344CB8AC3E}">
        <p14:creationId xmlns:p14="http://schemas.microsoft.com/office/powerpoint/2010/main" val="861831750"/>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spTree>
    <p:extLst>
      <p:ext uri="{BB962C8B-B14F-4D97-AF65-F5344CB8AC3E}">
        <p14:creationId xmlns:p14="http://schemas.microsoft.com/office/powerpoint/2010/main" val="162550551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333333"/>
              </a:solidFill>
            </a:endParaRPr>
          </a:p>
        </p:txBody>
      </p:sp>
    </p:spTree>
    <p:extLst>
      <p:ext uri="{BB962C8B-B14F-4D97-AF65-F5344CB8AC3E}">
        <p14:creationId xmlns:p14="http://schemas.microsoft.com/office/powerpoint/2010/main" val="276734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823097"/>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025993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11626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775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52795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92856731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6" Type="http://schemas.openxmlformats.org/officeDocument/2006/relationships/image" Target="../media/image5.png"/><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theme" Target="../theme/theme2.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image" Target="../media/image5.png"/><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slideLayout" Target="../slideLayouts/slideLayout10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3" Type="http://schemas.openxmlformats.org/officeDocument/2006/relationships/slideLayout" Target="../slideLayouts/slideLayout106.xml"/><Relationship Id="rId21" Type="http://schemas.openxmlformats.org/officeDocument/2006/relationships/slideLayout" Target="../slideLayouts/slideLayout124.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image" Target="../media/image5.png"/><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3" Type="http://schemas.openxmlformats.org/officeDocument/2006/relationships/slideLayout" Target="../slideLayouts/slideLayout127.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theme" Target="../theme/theme6.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1.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7.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819" r:id="rId31"/>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64859532"/>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01260175"/>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8982453"/>
      </p:ext>
    </p:extLst>
  </p:cSld>
  <p:clrMap bg1="dk1" tx1="lt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 id="2147483846" r:id="rId26"/>
    <p:sldLayoutId id="2147483847" r:id="rId27"/>
    <p:sldLayoutId id="2147483848" r:id="rId28"/>
    <p:sldLayoutId id="2147483849"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29162775"/>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0125222"/>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 id="2147483890" r:id="rId18"/>
    <p:sldLayoutId id="2147483891" r:id="rId19"/>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1C408F-DF0D-4580-9F48-C473147CA8AF}" type="datetimeFigureOut">
              <a:rPr lang="en-US" smtClean="0"/>
              <a:t>4/21/2018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C7F138-B6DE-49F8-9AAB-9C26D2D7516F}" type="slidenum">
              <a:rPr lang="en-US" smtClean="0"/>
              <a:t>‹#›</a:t>
            </a:fld>
            <a:endParaRPr lang="en-US" dirty="0"/>
          </a:p>
        </p:txBody>
      </p:sp>
    </p:spTree>
    <p:extLst>
      <p:ext uri="{BB962C8B-B14F-4D97-AF65-F5344CB8AC3E}">
        <p14:creationId xmlns:p14="http://schemas.microsoft.com/office/powerpoint/2010/main" val="3496380882"/>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5.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45.xml"/><Relationship Id="rId6" Type="http://schemas.openxmlformats.org/officeDocument/2006/relationships/image" Target="../media/image40.jpeg"/><Relationship Id="rId5" Type="http://schemas.openxmlformats.org/officeDocument/2006/relationships/image" Target="../media/image39.png"/><Relationship Id="rId4" Type="http://schemas.openxmlformats.org/officeDocument/2006/relationships/hyperlink" Target="https://powerofthecloud.net/"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14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45.xml"/><Relationship Id="rId5" Type="http://schemas.openxmlformats.org/officeDocument/2006/relationships/image" Target="../media/image22.png"/><Relationship Id="rId4" Type="http://schemas.openxmlformats.org/officeDocument/2006/relationships/image" Target="../media/image21.pn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8" Type="http://schemas.openxmlformats.org/officeDocument/2006/relationships/hyperlink" Target="https://azure.microsoft.com/en-us/resources/templates/" TargetMode="External"/><Relationship Id="rId3" Type="http://schemas.openxmlformats.org/officeDocument/2006/relationships/hyperlink" Target="https://docs.microsoft.com/en-us/azure/" TargetMode="External"/><Relationship Id="rId7" Type="http://schemas.openxmlformats.org/officeDocument/2006/relationships/hyperlink" Target="https://azure.microsoft.com/en-us/resources/samples/" TargetMode="External"/><Relationship Id="rId2" Type="http://schemas.openxmlformats.org/officeDocument/2006/relationships/notesSlide" Target="../notesSlides/notesSlide14.xml"/><Relationship Id="rId1" Type="http://schemas.openxmlformats.org/officeDocument/2006/relationships/slideLayout" Target="../slideLayouts/slideLayout30.xml"/><Relationship Id="rId6" Type="http://schemas.openxmlformats.org/officeDocument/2006/relationships/hyperlink" Target="https://www.microsoft.com/en-us/cloud-platform/roadmap-recently-available" TargetMode="External"/><Relationship Id="rId5" Type="http://schemas.openxmlformats.org/officeDocument/2006/relationships/hyperlink" Target="https://azure.microsoft.com/en-us/updates/" TargetMode="External"/><Relationship Id="rId10" Type="http://schemas.openxmlformats.org/officeDocument/2006/relationships/hyperlink" Target="https://docs.microsoft.com/en-us/azure/architecture/patterns/" TargetMode="External"/><Relationship Id="rId4" Type="http://schemas.openxmlformats.org/officeDocument/2006/relationships/hyperlink" Target="https://azure.microsoft.com/en-us/blog" TargetMode="External"/><Relationship Id="rId9" Type="http://schemas.openxmlformats.org/officeDocument/2006/relationships/hyperlink" Target="https://blogs.msdn.microsoft.com/azurecat/2017/01/05/hello-world-welcome-to-azurecat-guidanc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45.xml"/><Relationship Id="rId6" Type="http://schemas.openxmlformats.org/officeDocument/2006/relationships/image" Target="../media/image23.png"/><Relationship Id="rId5" Type="http://schemas.openxmlformats.org/officeDocument/2006/relationships/hyperlink" Target="https://twitter.com/WRAGmeetup" TargetMode="External"/><Relationship Id="rId4" Type="http://schemas.openxmlformats.org/officeDocument/2006/relationships/hyperlink" Target="http://bit.ly/wrag"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0.png"/><Relationship Id="rId7"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45.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0.png"/><Relationship Id="rId7"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50.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0.png"/><Relationship Id="rId1" Type="http://schemas.openxmlformats.org/officeDocument/2006/relationships/slideLayout" Target="../slideLayouts/slideLayout150.xml"/><Relationship Id="rId5" Type="http://schemas.openxmlformats.org/officeDocument/2006/relationships/image" Target="../media/image31.pn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45.xml"/><Relationship Id="rId5" Type="http://schemas.openxmlformats.org/officeDocument/2006/relationships/image" Target="../media/image37.png"/><Relationship Id="rId4" Type="http://schemas.openxmlformats.org/officeDocument/2006/relationships/hyperlink" Target="http://bit.ly/wra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45.xml"/><Relationship Id="rId5" Type="http://schemas.openxmlformats.org/officeDocument/2006/relationships/hyperlink" Target="https://twitter.com/CTTDNUG" TargetMode="External"/><Relationship Id="rId4" Type="http://schemas.openxmlformats.org/officeDocument/2006/relationships/hyperlink" Target="http://meetup.com/CTTDNU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95508"/>
            <a:ext cx="12192000" cy="64633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smtClean="0">
                <a:ln>
                  <a:noFill/>
                </a:ln>
                <a:solidFill>
                  <a:srgbClr val="0072C6"/>
                </a:solidFill>
                <a:effectLst/>
                <a:uLnTx/>
                <a:uFillTx/>
                <a:latin typeface="Segoe UI Light" panose="020B0502040204020203" pitchFamily="34" charset="0"/>
                <a:cs typeface="Segoe UI Light" panose="020B0502040204020203" pitchFamily="34" charset="0"/>
              </a:rPr>
              <a:t>WELCOME TO</a:t>
            </a:r>
            <a:endParaRPr kumimoji="0" lang="en-US" sz="3600" b="1" i="0" u="none" strike="noStrike" kern="1200" cap="none" spc="0" normalizeH="0" baseline="0" noProof="0" dirty="0">
              <a:ln>
                <a:noFill/>
              </a:ln>
              <a:solidFill>
                <a:srgbClr val="0072C6"/>
              </a:solidFill>
              <a:effectLst/>
              <a:uLnTx/>
              <a:uFillTx/>
              <a:latin typeface="Segoe UI Light" panose="020B0502040204020203" pitchFamily="34" charset="0"/>
              <a:cs typeface="Segoe UI Light" panose="020B0502040204020203" pitchFamily="34" charset="0"/>
            </a:endParaRPr>
          </a:p>
        </p:txBody>
      </p:sp>
      <p:sp>
        <p:nvSpPr>
          <p:cNvPr id="6" name="TextBox 5"/>
          <p:cNvSpPr txBox="1"/>
          <p:nvPr/>
        </p:nvSpPr>
        <p:spPr>
          <a:xfrm>
            <a:off x="0" y="5962712"/>
            <a:ext cx="121920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smtClean="0">
                <a:ln>
                  <a:noFill/>
                </a:ln>
                <a:solidFill>
                  <a:srgbClr val="0072C6"/>
                </a:solidFill>
                <a:effectLst/>
                <a:uLnTx/>
                <a:uFillTx/>
                <a:latin typeface="Segoe UI Light" panose="020B0502040204020203" pitchFamily="34" charset="0"/>
                <a:cs typeface="Segoe UI Light" panose="020B0502040204020203" pitchFamily="34" charset="0"/>
              </a:rPr>
              <a:t>WATERLOO REGION</a:t>
            </a:r>
            <a:endParaRPr kumimoji="0" lang="en-US" sz="3600" b="1" i="0" u="none" strike="noStrike" kern="1200" cap="none" spc="0" normalizeH="0" baseline="0" noProof="0" dirty="0">
              <a:ln>
                <a:noFill/>
              </a:ln>
              <a:solidFill>
                <a:srgbClr val="0072C6"/>
              </a:solidFill>
              <a:effectLst/>
              <a:uLnTx/>
              <a:uFillTx/>
              <a:latin typeface="Segoe UI Light" panose="020B0502040204020203" pitchFamily="34" charset="0"/>
              <a:cs typeface="Segoe UI Light" panose="020B0502040204020203"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6284" y="599696"/>
            <a:ext cx="6039432" cy="5363016"/>
          </a:xfrm>
          <a:prstGeom prst="rect">
            <a:avLst/>
          </a:prstGeom>
        </p:spPr>
      </p:pic>
    </p:spTree>
    <p:extLst>
      <p:ext uri="{BB962C8B-B14F-4D97-AF65-F5344CB8AC3E}">
        <p14:creationId xmlns:p14="http://schemas.microsoft.com/office/powerpoint/2010/main" val="34511736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DDBCE32D-BF2E-47B6-9343-751F4DB2B001}"/>
              </a:ext>
            </a:extLst>
          </p:cNvPr>
          <p:cNvPicPr>
            <a:picLocks noChangeAspect="1"/>
          </p:cNvPicPr>
          <p:nvPr/>
        </p:nvPicPr>
        <p:blipFill>
          <a:blip r:embed="rId3"/>
          <a:stretch>
            <a:fillRect/>
          </a:stretch>
        </p:blipFill>
        <p:spPr>
          <a:xfrm>
            <a:off x="721042" y="218884"/>
            <a:ext cx="5629275" cy="2085975"/>
          </a:xfrm>
          <a:prstGeom prst="rect">
            <a:avLst/>
          </a:prstGeom>
        </p:spPr>
      </p:pic>
      <p:sp>
        <p:nvSpPr>
          <p:cNvPr id="9" name="Rectangle 8">
            <a:extLst>
              <a:ext uri="{FF2B5EF4-FFF2-40B4-BE49-F238E27FC236}">
                <a16:creationId xmlns:a16="http://schemas.microsoft.com/office/drawing/2014/main" xmlns="" id="{08463753-0C45-4D6E-ADD3-1C6D8C7EC68F}"/>
              </a:ext>
            </a:extLst>
          </p:cNvPr>
          <p:cNvSpPr/>
          <p:nvPr/>
        </p:nvSpPr>
        <p:spPr>
          <a:xfrm>
            <a:off x="670957" y="2554269"/>
            <a:ext cx="10590086" cy="461665"/>
          </a:xfrm>
          <a:prstGeom prst="rect">
            <a:avLst/>
          </a:prstGeom>
        </p:spPr>
        <p:txBody>
          <a:bodyPr wrap="square">
            <a:spAutoFit/>
          </a:bodyPr>
          <a:lstStyle/>
          <a:p>
            <a:pPr marL="285750" indent="-285750">
              <a:buFont typeface="Wingdings" panose="05000000000000000000" pitchFamily="2" charset="2"/>
              <a:buChar char="Ø"/>
            </a:pPr>
            <a:r>
              <a:rPr lang="en-US" sz="2400" dirty="0"/>
              <a:t>Peer-to-peer education workshop led by MVPs and Industry Experts</a:t>
            </a:r>
          </a:p>
        </p:txBody>
      </p:sp>
      <p:sp>
        <p:nvSpPr>
          <p:cNvPr id="10" name="Rectangle 9">
            <a:extLst>
              <a:ext uri="{FF2B5EF4-FFF2-40B4-BE49-F238E27FC236}">
                <a16:creationId xmlns:a16="http://schemas.microsoft.com/office/drawing/2014/main" xmlns="" id="{B335ADFD-7DD6-436F-9AED-CC7FA774F79C}"/>
              </a:ext>
            </a:extLst>
          </p:cNvPr>
          <p:cNvSpPr/>
          <p:nvPr/>
        </p:nvSpPr>
        <p:spPr>
          <a:xfrm>
            <a:off x="7043928" y="1780698"/>
            <a:ext cx="5070106" cy="553998"/>
          </a:xfrm>
          <a:prstGeom prst="rect">
            <a:avLst/>
          </a:prstGeom>
        </p:spPr>
        <p:txBody>
          <a:bodyPr wrap="none">
            <a:spAutoFit/>
          </a:bodyPr>
          <a:lstStyle/>
          <a:p>
            <a:r>
              <a:rPr lang="en-US" sz="3000" dirty="0" smtClean="0">
                <a:solidFill>
                  <a:srgbClr val="000000"/>
                </a:solidFill>
                <a:latin typeface="Segoe UI" panose="020B0502040204020203" pitchFamily="34" charset="0"/>
                <a:hlinkClick r:id="rId4"/>
              </a:rPr>
              <a:t>https://powerofthecloud.net</a:t>
            </a:r>
            <a:r>
              <a:rPr lang="en-US" sz="3000" dirty="0" smtClean="0">
                <a:solidFill>
                  <a:srgbClr val="000000"/>
                </a:solidFill>
                <a:latin typeface="Segoe UI" panose="020B0502040204020203" pitchFamily="34" charset="0"/>
              </a:rPr>
              <a:t> </a:t>
            </a:r>
            <a:endParaRPr lang="en-US" sz="3000" dirty="0"/>
          </a:p>
        </p:txBody>
      </p:sp>
      <p:sp>
        <p:nvSpPr>
          <p:cNvPr id="11" name="Rectangle 10">
            <a:extLst>
              <a:ext uri="{FF2B5EF4-FFF2-40B4-BE49-F238E27FC236}">
                <a16:creationId xmlns:a16="http://schemas.microsoft.com/office/drawing/2014/main" xmlns="" id="{AEC3C138-C222-4EF6-A8E3-449EA40A1564}"/>
              </a:ext>
            </a:extLst>
          </p:cNvPr>
          <p:cNvSpPr/>
          <p:nvPr/>
        </p:nvSpPr>
        <p:spPr>
          <a:xfrm>
            <a:off x="7043928" y="234493"/>
            <a:ext cx="3536986" cy="1138773"/>
          </a:xfrm>
          <a:prstGeom prst="rect">
            <a:avLst/>
          </a:prstGeom>
        </p:spPr>
        <p:txBody>
          <a:bodyPr wrap="square">
            <a:spAutoFit/>
          </a:bodyPr>
          <a:lstStyle/>
          <a:p>
            <a:r>
              <a:rPr lang="en-US" sz="2000" b="1" dirty="0"/>
              <a:t>June 22</a:t>
            </a:r>
            <a:r>
              <a:rPr lang="en-US" sz="2000" b="1" baseline="30000" dirty="0"/>
              <a:t>nd</a:t>
            </a:r>
            <a:r>
              <a:rPr lang="en-US" sz="2000" b="1" dirty="0"/>
              <a:t> – 8am to 5pm</a:t>
            </a:r>
          </a:p>
          <a:p>
            <a:endParaRPr lang="en-US" sz="1600" dirty="0"/>
          </a:p>
          <a:p>
            <a:r>
              <a:rPr lang="en-US" sz="1600" b="1" dirty="0"/>
              <a:t>Microsoft Canada Headquarters, 1950 Meadowvale Blvd. Mississauga, ON</a:t>
            </a:r>
          </a:p>
        </p:txBody>
      </p:sp>
      <p:pic>
        <p:nvPicPr>
          <p:cNvPr id="12" name="Picture 11">
            <a:extLst>
              <a:ext uri="{FF2B5EF4-FFF2-40B4-BE49-F238E27FC236}">
                <a16:creationId xmlns:a16="http://schemas.microsoft.com/office/drawing/2014/main" xmlns="" id="{E552950E-9FAE-4C35-B1E8-F853D0E00DDC}"/>
              </a:ext>
            </a:extLst>
          </p:cNvPr>
          <p:cNvPicPr>
            <a:picLocks noChangeAspect="1"/>
          </p:cNvPicPr>
          <p:nvPr/>
        </p:nvPicPr>
        <p:blipFill>
          <a:blip r:embed="rId5"/>
          <a:stretch>
            <a:fillRect/>
          </a:stretch>
        </p:blipFill>
        <p:spPr>
          <a:xfrm>
            <a:off x="721042" y="3263376"/>
            <a:ext cx="11125199" cy="1047750"/>
          </a:xfrm>
          <a:prstGeom prst="rect">
            <a:avLst/>
          </a:prstGeom>
        </p:spPr>
      </p:pic>
      <p:sp>
        <p:nvSpPr>
          <p:cNvPr id="13" name="Rectangle 12">
            <a:extLst>
              <a:ext uri="{FF2B5EF4-FFF2-40B4-BE49-F238E27FC236}">
                <a16:creationId xmlns:a16="http://schemas.microsoft.com/office/drawing/2014/main" xmlns="" id="{B8A2F8F0-0156-4796-9A1F-61C033757408}"/>
              </a:ext>
            </a:extLst>
          </p:cNvPr>
          <p:cNvSpPr/>
          <p:nvPr/>
        </p:nvSpPr>
        <p:spPr>
          <a:xfrm>
            <a:off x="668368" y="4558568"/>
            <a:ext cx="11177873" cy="1569660"/>
          </a:xfrm>
          <a:prstGeom prst="rect">
            <a:avLst/>
          </a:prstGeom>
        </p:spPr>
        <p:txBody>
          <a:bodyPr wrap="square">
            <a:spAutoFit/>
          </a:bodyPr>
          <a:lstStyle/>
          <a:p>
            <a:pPr marL="342900" indent="-342900">
              <a:buFont typeface="+mj-lt"/>
              <a:buAutoNum type="arabicPeriod"/>
            </a:pPr>
            <a:r>
              <a:rPr lang="en-US" sz="2400" b="1" dirty="0"/>
              <a:t>Business Process Automation</a:t>
            </a:r>
            <a:r>
              <a:rPr lang="en-US" sz="2400" dirty="0"/>
              <a:t> – Flow, PowerApps and </a:t>
            </a:r>
            <a:r>
              <a:rPr lang="en-US" sz="2400" dirty="0" err="1"/>
              <a:t>PowerBI</a:t>
            </a:r>
            <a:endParaRPr lang="en-US" sz="2400" dirty="0"/>
          </a:p>
          <a:p>
            <a:pPr marL="342900" indent="-342900">
              <a:buFont typeface="+mj-lt"/>
              <a:buAutoNum type="arabicPeriod"/>
            </a:pPr>
            <a:r>
              <a:rPr lang="en-US" sz="2400" b="1" dirty="0"/>
              <a:t>Collaboration &amp; Content Management</a:t>
            </a:r>
            <a:r>
              <a:rPr lang="en-US" sz="2400" dirty="0"/>
              <a:t> – SharePoint, Office 365 Groups and Teams</a:t>
            </a:r>
          </a:p>
          <a:p>
            <a:pPr marL="342900" indent="-342900">
              <a:buFont typeface="+mj-lt"/>
              <a:buAutoNum type="arabicPeriod"/>
            </a:pPr>
            <a:r>
              <a:rPr lang="en-US" sz="2400" b="1" dirty="0"/>
              <a:t>Introduction to the Azure Cloud</a:t>
            </a:r>
            <a:r>
              <a:rPr lang="en-US" sz="2400" dirty="0"/>
              <a:t> – Accelerate you journey to the Azure cloud</a:t>
            </a:r>
          </a:p>
          <a:p>
            <a:pPr marL="342900" indent="-342900">
              <a:buFont typeface="+mj-lt"/>
              <a:buAutoNum type="arabicPeriod"/>
            </a:pPr>
            <a:r>
              <a:rPr lang="en-US" sz="2400" b="1" dirty="0"/>
              <a:t>Hands-on step-by-step workshop</a:t>
            </a:r>
          </a:p>
        </p:txBody>
      </p:sp>
      <p:pic>
        <p:nvPicPr>
          <p:cNvPr id="3" name="Picture 2">
            <a:extLst>
              <a:ext uri="{FF2B5EF4-FFF2-40B4-BE49-F238E27FC236}">
                <a16:creationId xmlns:a16="http://schemas.microsoft.com/office/drawing/2014/main" xmlns="" id="{B71FE4B6-5627-4D6B-AA6A-4FE29E19227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3295361">
            <a:off x="10459529" y="468933"/>
            <a:ext cx="1603029" cy="1027217"/>
          </a:xfrm>
          <a:prstGeom prst="rect">
            <a:avLst/>
          </a:prstGeom>
        </p:spPr>
      </p:pic>
    </p:spTree>
    <p:extLst>
      <p:ext uri="{BB962C8B-B14F-4D97-AF65-F5344CB8AC3E}">
        <p14:creationId xmlns:p14="http://schemas.microsoft.com/office/powerpoint/2010/main" val="3837240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b="1" dirty="0"/>
              <a:t>Agenda</a:t>
            </a:r>
          </a:p>
        </p:txBody>
      </p:sp>
      <p:sp>
        <p:nvSpPr>
          <p:cNvPr id="6" name="Subtitle 5"/>
          <p:cNvSpPr>
            <a:spLocks noGrp="1"/>
          </p:cNvSpPr>
          <p:nvPr>
            <p:ph type="subTitle" idx="4294967295"/>
          </p:nvPr>
        </p:nvSpPr>
        <p:spPr>
          <a:xfrm>
            <a:off x="1004888" y="2155825"/>
            <a:ext cx="11187112" cy="3932459"/>
          </a:xfrm>
          <a:prstGeom prst="rect">
            <a:avLst/>
          </a:prstGeom>
        </p:spPr>
        <p:txBody>
          <a:bodyPr numCol="2">
            <a:noAutofit/>
          </a:bodyPr>
          <a:lstStyle/>
          <a:p>
            <a:r>
              <a:rPr lang="fr-CA" sz="2400" dirty="0" smtClean="0"/>
              <a:t>09:15-09:25</a:t>
            </a:r>
            <a:r>
              <a:rPr lang="fr-CA" sz="2400" b="1" dirty="0"/>
              <a:t> Intro + </a:t>
            </a:r>
            <a:r>
              <a:rPr lang="fr-CA" sz="2400" b="1" dirty="0" smtClean="0"/>
              <a:t>Housekeeping</a:t>
            </a:r>
            <a:endParaRPr lang="fr-CA" sz="2400" dirty="0"/>
          </a:p>
          <a:p>
            <a:pPr marL="0" indent="0">
              <a:buNone/>
            </a:pPr>
            <a:endParaRPr lang="fr-CA" sz="2400" dirty="0"/>
          </a:p>
          <a:p>
            <a:r>
              <a:rPr lang="fr-CA" sz="2400" dirty="0" smtClean="0"/>
              <a:t>09:30-10:20</a:t>
            </a:r>
            <a:r>
              <a:rPr lang="fr-CA" sz="2400" b="1" dirty="0"/>
              <a:t> DevTest Labs</a:t>
            </a:r>
            <a:r>
              <a:rPr lang="fr-CA" sz="2400" dirty="0"/>
              <a:t/>
            </a:r>
            <a:br>
              <a:rPr lang="fr-CA" sz="2400" dirty="0"/>
            </a:br>
            <a:endParaRPr lang="fr-CA" sz="2400" dirty="0"/>
          </a:p>
          <a:p>
            <a:r>
              <a:rPr lang="fr-CA" sz="2400" dirty="0" smtClean="0"/>
              <a:t>10:30-11:20</a:t>
            </a:r>
            <a:r>
              <a:rPr lang="fr-CA" sz="2400" b="1" dirty="0" smtClean="0"/>
              <a:t> Adv. Azure Web Apps</a:t>
            </a:r>
            <a:r>
              <a:rPr lang="fr-CA" sz="2400" dirty="0"/>
              <a:t/>
            </a:r>
            <a:br>
              <a:rPr lang="fr-CA" sz="2400" dirty="0"/>
            </a:br>
            <a:endParaRPr lang="fr-CA" sz="2400" dirty="0"/>
          </a:p>
          <a:p>
            <a:r>
              <a:rPr lang="fr-CA" sz="2400" dirty="0" smtClean="0"/>
              <a:t>11:30-12:20</a:t>
            </a:r>
            <a:r>
              <a:rPr lang="fr-CA" sz="2400" dirty="0"/>
              <a:t> </a:t>
            </a:r>
            <a:r>
              <a:rPr lang="fr-CA" sz="2400" b="1" dirty="0" smtClean="0"/>
              <a:t>CD for Azure </a:t>
            </a:r>
            <a:r>
              <a:rPr lang="fr-CA" sz="2400" b="1" dirty="0"/>
              <a:t>Web </a:t>
            </a:r>
            <a:r>
              <a:rPr lang="fr-CA" sz="2400" b="1" dirty="0" smtClean="0"/>
              <a:t>Apps</a:t>
            </a:r>
            <a:r>
              <a:rPr lang="fr-CA" sz="2400" dirty="0"/>
              <a:t> </a:t>
            </a:r>
            <a:endParaRPr lang="fr-CA" sz="2400" dirty="0" smtClean="0"/>
          </a:p>
          <a:p>
            <a:endParaRPr lang="fr-CA" sz="2400" dirty="0"/>
          </a:p>
          <a:p>
            <a:r>
              <a:rPr lang="fr-CA" sz="2400" dirty="0"/>
              <a:t>12:30-13:30 </a:t>
            </a:r>
            <a:r>
              <a:rPr lang="fr-CA" sz="2400" b="1" dirty="0"/>
              <a:t>Lunch + Networking</a:t>
            </a:r>
            <a:r>
              <a:rPr lang="fr-CA" sz="2400" dirty="0" smtClean="0"/>
              <a:t/>
            </a:r>
            <a:br>
              <a:rPr lang="fr-CA" sz="2400" dirty="0" smtClean="0"/>
            </a:br>
            <a:endParaRPr lang="fr-CA" sz="2400" dirty="0" smtClean="0"/>
          </a:p>
          <a:p>
            <a:r>
              <a:rPr lang="fr-CA" sz="2400" dirty="0" smtClean="0"/>
              <a:t>13:30-14:20</a:t>
            </a:r>
            <a:r>
              <a:rPr lang="fr-CA" sz="2400" b="1" dirty="0" smtClean="0"/>
              <a:t> </a:t>
            </a:r>
            <a:r>
              <a:rPr lang="en-CA" sz="2400" b="1" dirty="0"/>
              <a:t>App Service </a:t>
            </a:r>
            <a:r>
              <a:rPr lang="en-CA" sz="2400" b="1" dirty="0" smtClean="0"/>
              <a:t>Environments</a:t>
            </a:r>
            <a:r>
              <a:rPr lang="fr-CA" sz="2400" b="1" dirty="0"/>
              <a:t/>
            </a:r>
            <a:br>
              <a:rPr lang="fr-CA" sz="2400" b="1" dirty="0"/>
            </a:br>
            <a:endParaRPr lang="fr-CA" sz="2400" dirty="0"/>
          </a:p>
          <a:p>
            <a:r>
              <a:rPr lang="fr-CA" sz="2400" dirty="0" smtClean="0"/>
              <a:t>14:30-15:20</a:t>
            </a:r>
            <a:r>
              <a:rPr lang="fr-CA" sz="2400" dirty="0"/>
              <a:t> </a:t>
            </a:r>
            <a:r>
              <a:rPr lang="en-CA" sz="2400" b="1" dirty="0"/>
              <a:t>Azure Event Grid</a:t>
            </a:r>
            <a:r>
              <a:rPr lang="fr-CA" sz="2400" b="1" dirty="0"/>
              <a:t/>
            </a:r>
            <a:br>
              <a:rPr lang="fr-CA" sz="2400" b="1" dirty="0"/>
            </a:br>
            <a:endParaRPr lang="fr-CA" sz="2400" dirty="0"/>
          </a:p>
          <a:p>
            <a:r>
              <a:rPr lang="fr-CA" sz="2400" dirty="0" smtClean="0"/>
              <a:t>15:30-16:00</a:t>
            </a:r>
            <a:r>
              <a:rPr lang="fr-CA" sz="2400" b="1" dirty="0" smtClean="0"/>
              <a:t> AMA/Q&amp;A</a:t>
            </a:r>
            <a:r>
              <a:rPr lang="fr-CA" sz="2400" b="1" dirty="0"/>
              <a:t/>
            </a:r>
            <a:br>
              <a:rPr lang="fr-CA" sz="2400" b="1" dirty="0"/>
            </a:br>
            <a:endParaRPr lang="fr-CA" sz="2400" dirty="0"/>
          </a:p>
          <a:p>
            <a:r>
              <a:rPr lang="fr-CA" sz="2400" dirty="0" smtClean="0"/>
              <a:t>16:00</a:t>
            </a:r>
            <a:r>
              <a:rPr lang="fr-CA" sz="2400" b="1" dirty="0"/>
              <a:t> Close Out/Prizes</a:t>
            </a:r>
            <a:endParaRPr lang="fr-CA" sz="2400" dirty="0">
              <a:effectLst/>
            </a:endParaRPr>
          </a:p>
        </p:txBody>
      </p:sp>
      <p:sp>
        <p:nvSpPr>
          <p:cNvPr id="4" name="TextBox 3"/>
          <p:cNvSpPr txBox="1"/>
          <p:nvPr/>
        </p:nvSpPr>
        <p:spPr>
          <a:xfrm>
            <a:off x="838200" y="6307982"/>
            <a:ext cx="6400800" cy="369332"/>
          </a:xfrm>
          <a:prstGeom prst="rect">
            <a:avLst/>
          </a:prstGeom>
          <a:noFill/>
        </p:spPr>
        <p:txBody>
          <a:bodyPr wrap="square" rtlCol="0">
            <a:spAutoFit/>
          </a:bodyPr>
          <a:lstStyle/>
          <a:p>
            <a:r>
              <a:rPr lang="en-US" dirty="0" smtClean="0">
                <a:solidFill>
                  <a:schemeClr val="bg1"/>
                </a:solidFill>
                <a:latin typeface="Segoe UI Light" panose="020B0502040204020203" pitchFamily="34" charset="0"/>
                <a:cs typeface="Segoe UI Light" panose="020B0502040204020203" pitchFamily="34" charset="0"/>
              </a:rPr>
              <a:t>@WRAGmeetup  </a:t>
            </a:r>
            <a:r>
              <a:rPr lang="en-CA" dirty="0">
                <a:solidFill>
                  <a:schemeClr val="bg1"/>
                </a:solidFill>
                <a:latin typeface="Segoe UI Light" panose="020B0502040204020203" pitchFamily="34" charset="0"/>
                <a:cs typeface="Segoe UI Light" panose="020B0502040204020203" pitchFamily="34" charset="0"/>
              </a:rPr>
              <a:t>#</a:t>
            </a:r>
            <a:r>
              <a:rPr lang="en-CA" dirty="0" smtClean="0">
                <a:solidFill>
                  <a:schemeClr val="bg1"/>
                </a:solidFill>
                <a:latin typeface="Segoe UI Light" panose="020B0502040204020203" pitchFamily="34" charset="0"/>
                <a:cs typeface="Segoe UI Light" panose="020B0502040204020203" pitchFamily="34" charset="0"/>
              </a:rPr>
              <a:t>WRAGmeetup  #GlobalAzure</a:t>
            </a:r>
            <a:r>
              <a:rPr lang="en-US" dirty="0" smtClean="0">
                <a:solidFill>
                  <a:schemeClr val="bg1"/>
                </a:solidFill>
                <a:latin typeface="Segoe UI Light" panose="020B0502040204020203" pitchFamily="34" charset="0"/>
                <a:cs typeface="Segoe UI Light" panose="020B0502040204020203" pitchFamily="34" charset="0"/>
              </a:rPr>
              <a:t> </a:t>
            </a:r>
            <a:endParaRPr lang="en-CA"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Effect transition="in" filter="fade">
                                      <p:cBhvr>
                                        <p:cTn id="11" dur="500"/>
                                        <p:tgtEl>
                                          <p:spTgt spid="6">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fade">
                                      <p:cBhvr>
                                        <p:cTn id="15" dur="500"/>
                                        <p:tgtEl>
                                          <p:spTgt spid="6">
                                            <p:txEl>
                                              <p:pRg st="3" end="3"/>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animEffect transition="in" filter="fade">
                                      <p:cBhvr>
                                        <p:cTn id="23" dur="500"/>
                                        <p:tgtEl>
                                          <p:spTgt spid="6">
                                            <p:txEl>
                                              <p:pRg st="6" end="6"/>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animEffect transition="in" filter="fade">
                                      <p:cBhvr>
                                        <p:cTn id="35" dur="500"/>
                                        <p:tgtEl>
                                          <p:spTgt spid="6">
                                            <p:txEl>
                                              <p:pRg st="9" end="9"/>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animEffect transition="in" filter="fade">
                                      <p:cBhvr>
                                        <p:cTn id="39"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6856" y="2766125"/>
            <a:ext cx="10722224" cy="1325750"/>
          </a:xfrm>
        </p:spPr>
        <p:txBody>
          <a:bodyPr/>
          <a:lstStyle/>
          <a:p>
            <a:r>
              <a:rPr lang="en-US" b="1" dirty="0" smtClean="0"/>
              <a:t>Introduction To Azure</a:t>
            </a:r>
            <a:endParaRPr lang="en-US" b="1" dirty="0"/>
          </a:p>
        </p:txBody>
      </p:sp>
    </p:spTree>
    <p:extLst>
      <p:ext uri="{BB962C8B-B14F-4D97-AF65-F5344CB8AC3E}">
        <p14:creationId xmlns:p14="http://schemas.microsoft.com/office/powerpoint/2010/main" val="3475257736"/>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095625" y="428625"/>
            <a:ext cx="6000750" cy="6000750"/>
          </a:xfrm>
          <a:prstGeom prst="rect">
            <a:avLst/>
          </a:prstGeom>
        </p:spPr>
      </p:pic>
    </p:spTree>
    <p:extLst>
      <p:ext uri="{BB962C8B-B14F-4D97-AF65-F5344CB8AC3E}">
        <p14:creationId xmlns:p14="http://schemas.microsoft.com/office/powerpoint/2010/main" val="243453653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62B2E"/>
        </a:solidFill>
        <a:effectLst/>
      </p:bgPr>
    </p:bg>
    <p:spTree>
      <p:nvGrpSpPr>
        <p:cNvPr id="1" name=""/>
        <p:cNvGrpSpPr/>
        <p:nvPr/>
      </p:nvGrpSpPr>
      <p:grpSpPr>
        <a:xfrm>
          <a:off x="0" y="0"/>
          <a:ext cx="0" cy="0"/>
          <a:chOff x="0" y="0"/>
          <a:chExt cx="0" cy="0"/>
        </a:xfrm>
      </p:grpSpPr>
      <p:pic>
        <p:nvPicPr>
          <p:cNvPr id="3" name="Picture 2" descr="A picture containing ground, outdoor, car, building&#10;&#10;Description generated with very high confidence">
            <a:extLst>
              <a:ext uri="{FF2B5EF4-FFF2-40B4-BE49-F238E27FC236}">
                <a16:creationId xmlns:a16="http://schemas.microsoft.com/office/drawing/2014/main" xmlns="" id="{71C5A808-6602-4F8D-8F35-85AC02706B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9599"/>
            <a:ext cx="12330259" cy="8168796"/>
          </a:xfrm>
          <a:prstGeom prst="rect">
            <a:avLst/>
          </a:prstGeom>
        </p:spPr>
      </p:pic>
    </p:spTree>
    <p:extLst>
      <p:ext uri="{BB962C8B-B14F-4D97-AF65-F5344CB8AC3E}">
        <p14:creationId xmlns:p14="http://schemas.microsoft.com/office/powerpoint/2010/main" val="2543634377"/>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070571"/>
            <a:ext cx="12192000" cy="5787429"/>
          </a:xfrm>
          <a:prstGeom prst="rect">
            <a:avLst/>
          </a:prstGeom>
        </p:spPr>
      </p:pic>
      <p:sp>
        <p:nvSpPr>
          <p:cNvPr id="4" name="Title 1"/>
          <p:cNvSpPr txBox="1">
            <a:spLocks/>
          </p:cNvSpPr>
          <p:nvPr/>
        </p:nvSpPr>
        <p:spPr>
          <a:xfrm>
            <a:off x="268080" y="143312"/>
            <a:ext cx="11655840" cy="790215"/>
          </a:xfrm>
          <a:prstGeom prst="rect">
            <a:avLst/>
          </a:prstGeom>
        </p:spPr>
        <p:txBody>
          <a:bodyPr vert="horz" wrap="square" lIns="143428" tIns="89642" rIns="143428" bIns="89642"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dirty="0">
                <a:ln w="3175">
                  <a:noFill/>
                </a:ln>
                <a:solidFill>
                  <a:schemeClr val="tx1">
                    <a:lumMod val="50000"/>
                  </a:schemeClr>
                </a:solidFill>
                <a:effectLst/>
                <a:uLnTx/>
                <a:uFillTx/>
                <a:latin typeface="Segoe UI Light"/>
                <a:ea typeface="+mn-ea"/>
                <a:cs typeface="Segoe UI" pitchFamily="34" charset="0"/>
              </a:rPr>
              <a:t>Achieve global scale, in local regions</a:t>
            </a:r>
          </a:p>
        </p:txBody>
      </p:sp>
    </p:spTree>
    <p:extLst>
      <p:ext uri="{BB962C8B-B14F-4D97-AF65-F5344CB8AC3E}">
        <p14:creationId xmlns:p14="http://schemas.microsoft.com/office/powerpoint/2010/main" val="100829140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6856" y="2766125"/>
            <a:ext cx="10722224" cy="1325750"/>
          </a:xfrm>
        </p:spPr>
        <p:txBody>
          <a:bodyPr/>
          <a:lstStyle/>
          <a:p>
            <a:r>
              <a:rPr lang="en-US" b="1" dirty="0" smtClean="0"/>
              <a:t>So why Azure?</a:t>
            </a:r>
            <a:endParaRPr lang="en-US" b="1" dirty="0"/>
          </a:p>
        </p:txBody>
      </p:sp>
    </p:spTree>
    <p:extLst>
      <p:ext uri="{BB962C8B-B14F-4D97-AF65-F5344CB8AC3E}">
        <p14:creationId xmlns:p14="http://schemas.microsoft.com/office/powerpoint/2010/main" val="130218465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8080" y="1785724"/>
            <a:ext cx="7752381" cy="3828571"/>
          </a:xfrm>
          <a:prstGeom prst="rect">
            <a:avLst/>
          </a:prstGeom>
        </p:spPr>
      </p:pic>
      <p:sp>
        <p:nvSpPr>
          <p:cNvPr id="5" name="Title 1"/>
          <p:cNvSpPr txBox="1">
            <a:spLocks/>
          </p:cNvSpPr>
          <p:nvPr/>
        </p:nvSpPr>
        <p:spPr>
          <a:xfrm>
            <a:off x="268080" y="143312"/>
            <a:ext cx="11655840" cy="790215"/>
          </a:xfrm>
          <a:prstGeom prst="rect">
            <a:avLst/>
          </a:prstGeom>
        </p:spPr>
        <p:txBody>
          <a:bodyPr vert="horz" wrap="square" lIns="143428" tIns="89642" rIns="143428" bIns="89642"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dirty="0" smtClean="0">
                <a:ln w="3175">
                  <a:noFill/>
                </a:ln>
                <a:solidFill>
                  <a:schemeClr val="tx1">
                    <a:lumMod val="50000"/>
                  </a:schemeClr>
                </a:solidFill>
                <a:effectLst/>
                <a:uLnTx/>
                <a:uFillTx/>
                <a:latin typeface="Segoe UI Light"/>
                <a:ea typeface="+mn-ea"/>
                <a:cs typeface="Segoe UI" pitchFamily="34" charset="0"/>
              </a:rPr>
              <a:t>It’s Microsoft chief focus</a:t>
            </a:r>
            <a:endParaRPr kumimoji="0" lang="en-US" sz="4400" b="0" i="0" u="none" strike="noStrike" kern="1200" cap="none" spc="-102" normalizeH="0" baseline="0" noProof="0" dirty="0">
              <a:ln w="3175">
                <a:noFill/>
              </a:ln>
              <a:solidFill>
                <a:schemeClr val="tx1">
                  <a:lumMod val="50000"/>
                </a:schemeClr>
              </a:solidFill>
              <a:effectLst/>
              <a:uLnTx/>
              <a:uFillTx/>
              <a:latin typeface="Segoe UI Light"/>
              <a:ea typeface="+mn-ea"/>
              <a:cs typeface="Segoe UI" pitchFamily="34" charset="0"/>
            </a:endParaRPr>
          </a:p>
        </p:txBody>
      </p:sp>
      <p:pic>
        <p:nvPicPr>
          <p:cNvPr id="2" name="Picture 1"/>
          <p:cNvPicPr>
            <a:picLocks noChangeAspect="1"/>
          </p:cNvPicPr>
          <p:nvPr/>
        </p:nvPicPr>
        <p:blipFill>
          <a:blip r:embed="rId3"/>
          <a:stretch>
            <a:fillRect/>
          </a:stretch>
        </p:blipFill>
        <p:spPr>
          <a:xfrm>
            <a:off x="6819158" y="3793987"/>
            <a:ext cx="5104762" cy="2609524"/>
          </a:xfrm>
          <a:prstGeom prst="rect">
            <a:avLst/>
          </a:prstGeom>
        </p:spPr>
      </p:pic>
      <p:pic>
        <p:nvPicPr>
          <p:cNvPr id="3" name="Picture 2"/>
          <p:cNvPicPr>
            <a:picLocks noChangeAspect="1"/>
          </p:cNvPicPr>
          <p:nvPr/>
        </p:nvPicPr>
        <p:blipFill>
          <a:blip r:embed="rId4"/>
          <a:stretch>
            <a:fillRect/>
          </a:stretch>
        </p:blipFill>
        <p:spPr>
          <a:xfrm rot="20425994">
            <a:off x="4065441" y="2145391"/>
            <a:ext cx="8142857" cy="933333"/>
          </a:xfrm>
          <a:prstGeom prst="rect">
            <a:avLst/>
          </a:prstGeom>
        </p:spPr>
      </p:pic>
    </p:spTree>
    <p:extLst>
      <p:ext uri="{BB962C8B-B14F-4D97-AF65-F5344CB8AC3E}">
        <p14:creationId xmlns:p14="http://schemas.microsoft.com/office/powerpoint/2010/main" val="20332931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68080" y="143312"/>
            <a:ext cx="11655840" cy="790215"/>
          </a:xfrm>
          <a:prstGeom prst="rect">
            <a:avLst/>
          </a:prstGeom>
        </p:spPr>
        <p:txBody>
          <a:bodyPr vert="horz" wrap="square" lIns="143428" tIns="89642" rIns="143428" bIns="89642"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dirty="0" smtClean="0">
                <a:ln w="3175">
                  <a:noFill/>
                </a:ln>
                <a:solidFill>
                  <a:schemeClr val="tx1">
                    <a:lumMod val="50000"/>
                  </a:schemeClr>
                </a:solidFill>
                <a:effectLst/>
                <a:uLnTx/>
                <a:uFillTx/>
                <a:latin typeface="Segoe UI Light"/>
                <a:ea typeface="+mn-ea"/>
                <a:cs typeface="Segoe UI" pitchFamily="34" charset="0"/>
              </a:rPr>
              <a:t>It’s a powerhouse!</a:t>
            </a:r>
            <a:endParaRPr kumimoji="0" lang="en-US" sz="4400" b="0" i="0" u="none" strike="noStrike" kern="1200" cap="none" spc="-102" normalizeH="0" baseline="0" noProof="0" dirty="0">
              <a:ln w="3175">
                <a:noFill/>
              </a:ln>
              <a:solidFill>
                <a:schemeClr val="tx1">
                  <a:lumMod val="50000"/>
                </a:schemeClr>
              </a:solidFill>
              <a:effectLst/>
              <a:uLnTx/>
              <a:uFillTx/>
              <a:latin typeface="Segoe UI Light"/>
              <a:ea typeface="+mn-ea"/>
              <a:cs typeface="Segoe UI" pitchFamily="34" charset="0"/>
            </a:endParaRPr>
          </a:p>
        </p:txBody>
      </p:sp>
      <p:pic>
        <p:nvPicPr>
          <p:cNvPr id="1026" name="Picture 2" descr="https://thumbor.forbes.com/thumbor/960x0/https%3A%2F%2Fblogs-images.forbes.com%2Fbobevans1%2Ffiles%2F2018%2F02%2FCloud-Leaders-2017-Revenue-Table-from-Glenny-Feb-5-2018-1200x10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080" y="1989017"/>
            <a:ext cx="4036500" cy="36328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4631266" y="1765741"/>
            <a:ext cx="6488320" cy="3856126"/>
          </a:xfrm>
          <a:prstGeom prst="rect">
            <a:avLst/>
          </a:prstGeom>
        </p:spPr>
      </p:pic>
    </p:spTree>
    <p:extLst>
      <p:ext uri="{BB962C8B-B14F-4D97-AF65-F5344CB8AC3E}">
        <p14:creationId xmlns:p14="http://schemas.microsoft.com/office/powerpoint/2010/main" val="1742719317"/>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hing&#10;&#10;Description generated with high confidence">
            <a:extLst>
              <a:ext uri="{FF2B5EF4-FFF2-40B4-BE49-F238E27FC236}">
                <a16:creationId xmlns:a16="http://schemas.microsoft.com/office/drawing/2014/main" xmlns="" id="{F7F30F1A-F304-4AAB-BE17-FFCBC5E1B1D1}"/>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5400000">
            <a:off x="-3717141" y="-403063"/>
            <a:ext cx="24384000" cy="17861278"/>
          </a:xfrm>
          <a:prstGeom prst="rect">
            <a:avLst/>
          </a:prstGeom>
        </p:spPr>
      </p:pic>
    </p:spTree>
    <p:extLst>
      <p:ext uri="{BB962C8B-B14F-4D97-AF65-F5344CB8AC3E}">
        <p14:creationId xmlns:p14="http://schemas.microsoft.com/office/powerpoint/2010/main" val="33171787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2C6"/>
                </a:solidFill>
                <a:latin typeface="Segoe UI Light" panose="020B0502040204020203" pitchFamily="34" charset="0"/>
                <a:cs typeface="Segoe UI Light" panose="020B0502040204020203" pitchFamily="34" charset="0"/>
              </a:rPr>
              <a:t>Hosts</a:t>
            </a:r>
            <a:endParaRPr lang="en-CA" b="1" dirty="0">
              <a:solidFill>
                <a:srgbClr val="0072C6"/>
              </a:solidFill>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838200" y="1825625"/>
            <a:ext cx="4775522" cy="1149069"/>
          </a:xfrm>
        </p:spPr>
        <p:txBody>
          <a:bodyPr/>
          <a:lstStyle/>
          <a:p>
            <a:pPr marL="0" indent="0">
              <a:buNone/>
            </a:pPr>
            <a:r>
              <a:rPr lang="en-US" b="1" dirty="0" smtClean="0">
                <a:latin typeface="Segoe UI Light" panose="020B0502040204020203" pitchFamily="34" charset="0"/>
                <a:cs typeface="Segoe UI Light" panose="020B0502040204020203" pitchFamily="34" charset="0"/>
              </a:rPr>
              <a:t>Arlan Nugara</a:t>
            </a:r>
          </a:p>
          <a:p>
            <a:pPr marL="0" indent="0">
              <a:buNone/>
            </a:pPr>
            <a:r>
              <a:rPr lang="en-US" dirty="0" smtClean="0">
                <a:latin typeface="Segoe UI Light" panose="020B0502040204020203" pitchFamily="34" charset="0"/>
                <a:cs typeface="Segoe UI Light" panose="020B0502040204020203" pitchFamily="34" charset="0"/>
              </a:rPr>
              <a:t>WRAG meetup organizer</a:t>
            </a:r>
            <a:endParaRPr lang="en-CA" dirty="0">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20431" y="5638827"/>
            <a:ext cx="1371569" cy="1219173"/>
          </a:xfrm>
          <a:prstGeom prst="rect">
            <a:avLst/>
          </a:prstGeom>
        </p:spPr>
      </p:pic>
      <p:sp>
        <p:nvSpPr>
          <p:cNvPr id="5" name="Content Placeholder 2"/>
          <p:cNvSpPr txBox="1">
            <a:spLocks/>
          </p:cNvSpPr>
          <p:nvPr/>
        </p:nvSpPr>
        <p:spPr>
          <a:xfrm>
            <a:off x="6268656" y="1825624"/>
            <a:ext cx="4775522" cy="11490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smtClean="0">
                <a:latin typeface="Segoe UI Light" panose="020B0502040204020203" pitchFamily="34" charset="0"/>
                <a:cs typeface="Segoe UI Light" panose="020B0502040204020203" pitchFamily="34" charset="0"/>
              </a:rPr>
              <a:t>Ken Cenerelli</a:t>
            </a:r>
          </a:p>
          <a:p>
            <a:pPr marL="0" indent="0">
              <a:buFont typeface="Arial" panose="020B0604020202020204" pitchFamily="34" charset="0"/>
              <a:buNone/>
            </a:pPr>
            <a:r>
              <a:rPr lang="en-US" dirty="0" smtClean="0">
                <a:latin typeface="Segoe UI Light" panose="020B0502040204020203" pitchFamily="34" charset="0"/>
                <a:cs typeface="Segoe UI Light" panose="020B0502040204020203" pitchFamily="34" charset="0"/>
              </a:rPr>
              <a:t>WRAG meetup co-organizer</a:t>
            </a:r>
            <a:endParaRPr lang="en-CA" dirty="0">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4"/>
          <a:stretch>
            <a:fillRect/>
          </a:stretch>
        </p:blipFill>
        <p:spPr>
          <a:xfrm>
            <a:off x="939961" y="3225378"/>
            <a:ext cx="1907411" cy="2622690"/>
          </a:xfrm>
          <a:prstGeom prst="rect">
            <a:avLst/>
          </a:prstGeom>
        </p:spPr>
      </p:pic>
      <p:pic>
        <p:nvPicPr>
          <p:cNvPr id="7" name="Picture 6"/>
          <p:cNvPicPr>
            <a:picLocks noChangeAspect="1"/>
          </p:cNvPicPr>
          <p:nvPr/>
        </p:nvPicPr>
        <p:blipFill>
          <a:blip r:embed="rId5"/>
          <a:stretch>
            <a:fillRect/>
          </a:stretch>
        </p:blipFill>
        <p:spPr>
          <a:xfrm>
            <a:off x="6412375" y="3225378"/>
            <a:ext cx="2622690" cy="2622690"/>
          </a:xfrm>
          <a:prstGeom prst="rect">
            <a:avLst/>
          </a:prstGeom>
        </p:spPr>
      </p:pic>
      <p:sp>
        <p:nvSpPr>
          <p:cNvPr id="8" name="TextBox 7"/>
          <p:cNvSpPr txBox="1"/>
          <p:nvPr/>
        </p:nvSpPr>
        <p:spPr>
          <a:xfrm>
            <a:off x="838200" y="6307982"/>
            <a:ext cx="6400800" cy="369332"/>
          </a:xfrm>
          <a:prstGeom prst="rect">
            <a:avLst/>
          </a:prstGeom>
          <a:noFill/>
        </p:spPr>
        <p:txBody>
          <a:bodyPr wrap="square" rtlCol="0">
            <a:spAutoFit/>
          </a:bodyPr>
          <a:lstStyle/>
          <a:p>
            <a:r>
              <a:rPr lang="en-US" dirty="0" smtClean="0">
                <a:solidFill>
                  <a:srgbClr val="0072C6"/>
                </a:solidFill>
                <a:latin typeface="Segoe UI Light" panose="020B0502040204020203" pitchFamily="34" charset="0"/>
                <a:cs typeface="Segoe UI Light" panose="020B0502040204020203" pitchFamily="34" charset="0"/>
              </a:rPr>
              <a:t>@WRAGmeetup  </a:t>
            </a:r>
            <a:r>
              <a:rPr lang="en-CA" dirty="0">
                <a:solidFill>
                  <a:srgbClr val="0072C6"/>
                </a:solidFill>
                <a:latin typeface="Segoe UI Light" panose="020B0502040204020203" pitchFamily="34" charset="0"/>
                <a:cs typeface="Segoe UI Light" panose="020B0502040204020203" pitchFamily="34" charset="0"/>
              </a:rPr>
              <a:t>#</a:t>
            </a:r>
            <a:r>
              <a:rPr lang="en-CA" dirty="0" smtClean="0">
                <a:solidFill>
                  <a:srgbClr val="0072C6"/>
                </a:solidFill>
                <a:latin typeface="Segoe UI Light" panose="020B0502040204020203" pitchFamily="34" charset="0"/>
                <a:cs typeface="Segoe UI Light" panose="020B0502040204020203" pitchFamily="34" charset="0"/>
              </a:rPr>
              <a:t>WRAGmeetup  #GlobalAzure</a:t>
            </a:r>
            <a:r>
              <a:rPr lang="en-US" dirty="0" smtClean="0">
                <a:solidFill>
                  <a:srgbClr val="0072C6"/>
                </a:solidFill>
                <a:latin typeface="Segoe UI Light" panose="020B0502040204020203" pitchFamily="34" charset="0"/>
                <a:cs typeface="Segoe UI Light" panose="020B0502040204020203" pitchFamily="34" charset="0"/>
              </a:rPr>
              <a:t> </a:t>
            </a:r>
            <a:endParaRPr lang="en-CA" dirty="0">
              <a:solidFill>
                <a:srgbClr val="0072C6"/>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93148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62B2E"/>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B5FBA114-812B-4F53-9F31-06F63928299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7328" y="0"/>
            <a:ext cx="11117344" cy="6862713"/>
          </a:xfrm>
          <a:prstGeom prst="rect">
            <a:avLst/>
          </a:prstGeom>
        </p:spPr>
      </p:pic>
    </p:spTree>
    <p:extLst>
      <p:ext uri="{BB962C8B-B14F-4D97-AF65-F5344CB8AC3E}">
        <p14:creationId xmlns:p14="http://schemas.microsoft.com/office/powerpoint/2010/main" val="73400032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http://portal.azure.com</a:t>
            </a:r>
            <a:r>
              <a:rPr lang="en-US" dirty="0"/>
              <a:t/>
            </a:r>
            <a:br>
              <a:rPr lang="en-US" dirty="0"/>
            </a:br>
            <a:endParaRPr lang="en-US" dirty="0"/>
          </a:p>
        </p:txBody>
      </p:sp>
    </p:spTree>
    <p:extLst>
      <p:ext uri="{BB962C8B-B14F-4D97-AF65-F5344CB8AC3E}">
        <p14:creationId xmlns:p14="http://schemas.microsoft.com/office/powerpoint/2010/main" val="272596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9800" y="1429230"/>
            <a:ext cx="9310688" cy="5220596"/>
          </a:xfrm>
        </p:spPr>
        <p:txBody>
          <a:bodyPr/>
          <a:lstStyle/>
          <a:p>
            <a:pPr marL="571500" indent="-571500">
              <a:buFont typeface="Arial" panose="020B0604020202020204" pitchFamily="34" charset="0"/>
              <a:buChar char="•"/>
            </a:pPr>
            <a:r>
              <a:rPr lang="en-US" dirty="0">
                <a:hlinkClick r:id="rId3"/>
              </a:rPr>
              <a:t>Get started with Azure</a:t>
            </a:r>
            <a:endParaRPr lang="en-US" dirty="0"/>
          </a:p>
          <a:p>
            <a:pPr marL="571500" indent="-571500">
              <a:buFont typeface="Arial" panose="020B0604020202020204" pitchFamily="34" charset="0"/>
              <a:buChar char="•"/>
            </a:pPr>
            <a:r>
              <a:rPr lang="en-US" dirty="0">
                <a:hlinkClick r:id="rId4"/>
              </a:rPr>
              <a:t>Microsoft Azure Blog</a:t>
            </a:r>
            <a:endParaRPr lang="en-US" dirty="0"/>
          </a:p>
          <a:p>
            <a:pPr marL="571500" indent="-571500">
              <a:buFont typeface="Arial" panose="020B0604020202020204" pitchFamily="34" charset="0"/>
              <a:buChar char="•"/>
            </a:pPr>
            <a:r>
              <a:rPr lang="en-US" dirty="0">
                <a:hlinkClick r:id="rId5"/>
              </a:rPr>
              <a:t>Azure Updates</a:t>
            </a:r>
            <a:endParaRPr lang="en-US" dirty="0"/>
          </a:p>
          <a:p>
            <a:pPr marL="571500" indent="-571500">
              <a:buFont typeface="Arial" panose="020B0604020202020204" pitchFamily="34" charset="0"/>
              <a:buChar char="•"/>
            </a:pPr>
            <a:r>
              <a:rPr lang="en-US" dirty="0">
                <a:hlinkClick r:id="rId6"/>
              </a:rPr>
              <a:t>Cloud Platform roadmap</a:t>
            </a:r>
            <a:endParaRPr lang="en-US" dirty="0"/>
          </a:p>
          <a:p>
            <a:pPr marL="571500" indent="-571500">
              <a:buFont typeface="Arial" panose="020B0604020202020204" pitchFamily="34" charset="0"/>
              <a:buChar char="•"/>
            </a:pPr>
            <a:r>
              <a:rPr lang="en-US" dirty="0">
                <a:hlinkClick r:id="rId7"/>
              </a:rPr>
              <a:t>Azure Code Samples</a:t>
            </a:r>
            <a:endParaRPr lang="en-US" dirty="0"/>
          </a:p>
          <a:p>
            <a:pPr marL="571500" indent="-571500">
              <a:buFont typeface="Arial" panose="020B0604020202020204" pitchFamily="34" charset="0"/>
              <a:buChar char="•"/>
            </a:pPr>
            <a:r>
              <a:rPr lang="en-US" dirty="0">
                <a:hlinkClick r:id="rId8"/>
              </a:rPr>
              <a:t>Azure Quickstart Templates</a:t>
            </a:r>
            <a:endParaRPr lang="en-US" dirty="0"/>
          </a:p>
          <a:p>
            <a:pPr marL="571500" indent="-571500">
              <a:buFont typeface="Arial" panose="020B0604020202020204" pitchFamily="34" charset="0"/>
              <a:buChar char="•"/>
            </a:pPr>
            <a:r>
              <a:rPr lang="en-US" dirty="0">
                <a:hlinkClick r:id="rId9"/>
              </a:rPr>
              <a:t>AzureCAT Guidance</a:t>
            </a:r>
            <a:endParaRPr lang="en-US" dirty="0"/>
          </a:p>
          <a:p>
            <a:pPr marL="571500" indent="-571500">
              <a:buFont typeface="Arial" panose="020B0604020202020204" pitchFamily="34" charset="0"/>
              <a:buChar char="•"/>
            </a:pPr>
            <a:r>
              <a:rPr lang="en-US" dirty="0">
                <a:hlinkClick r:id="rId10"/>
              </a:rPr>
              <a:t>Cloud Design Patterns</a:t>
            </a: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endParaRPr lang="en-US" dirty="0"/>
          </a:p>
          <a:p>
            <a:endParaRPr lang="en-US" dirty="0"/>
          </a:p>
          <a:p>
            <a:endParaRPr lang="en-US" dirty="0"/>
          </a:p>
          <a:p>
            <a:endParaRPr lang="en-US" dirty="0"/>
          </a:p>
        </p:txBody>
      </p:sp>
      <p:sp>
        <p:nvSpPr>
          <p:cNvPr id="2" name="TextBox 1"/>
          <p:cNvSpPr txBox="1"/>
          <p:nvPr/>
        </p:nvSpPr>
        <p:spPr>
          <a:xfrm>
            <a:off x="589800" y="242596"/>
            <a:ext cx="8684829" cy="1311128"/>
          </a:xfrm>
          <a:prstGeom prst="rect">
            <a:avLst/>
          </a:prstGeom>
          <a:noFill/>
        </p:spPr>
        <p:txBody>
          <a:bodyPr wrap="square" lIns="182880" tIns="146304" rIns="182880" bIns="146304" rtlCol="0">
            <a:spAutoFit/>
          </a:bodyPr>
          <a:lstStyle/>
          <a:p>
            <a:r>
              <a:rPr lang="en-US" sz="6600" dirty="0">
                <a:solidFill>
                  <a:schemeClr val="bg1"/>
                </a:solidFill>
                <a:latin typeface="+mj-lt"/>
              </a:rPr>
              <a:t>References</a:t>
            </a:r>
            <a:r>
              <a:rPr lang="en-US" sz="6600" dirty="0">
                <a:solidFill>
                  <a:schemeClr val="bg1"/>
                </a:solidFill>
              </a:rPr>
              <a:t>:</a:t>
            </a:r>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2C6"/>
                </a:solidFill>
                <a:latin typeface="Segoe UI Light" panose="020B0502040204020203" pitchFamily="34" charset="0"/>
                <a:cs typeface="Segoe UI Light" panose="020B0502040204020203" pitchFamily="34" charset="0"/>
              </a:rPr>
              <a:t>Presented By</a:t>
            </a:r>
            <a:endParaRPr lang="en-CA" b="1" dirty="0">
              <a:solidFill>
                <a:srgbClr val="0072C6"/>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20431" y="5638827"/>
            <a:ext cx="1371569" cy="1219173"/>
          </a:xfrm>
          <a:prstGeom prst="rect">
            <a:avLst/>
          </a:prstGeom>
        </p:spPr>
      </p:pic>
      <p:sp>
        <p:nvSpPr>
          <p:cNvPr id="6" name="Content Placeholder 5"/>
          <p:cNvSpPr>
            <a:spLocks noGrp="1"/>
          </p:cNvSpPr>
          <p:nvPr>
            <p:ph idx="1"/>
          </p:nvPr>
        </p:nvSpPr>
        <p:spPr/>
        <p:txBody>
          <a:bodyPr>
            <a:normAutofit/>
          </a:bodyPr>
          <a:lstStyle/>
          <a:p>
            <a:pPr marL="0" indent="0">
              <a:buNone/>
            </a:pPr>
            <a:r>
              <a:rPr lang="en-CA" sz="3600" b="1" dirty="0">
                <a:latin typeface="Segoe UI Light" panose="020B0502040204020203" pitchFamily="34" charset="0"/>
                <a:cs typeface="Segoe UI Light" panose="020B0502040204020203" pitchFamily="34" charset="0"/>
              </a:rPr>
              <a:t>Waterloo Region Azure Group </a:t>
            </a:r>
            <a:r>
              <a:rPr lang="en-CA" sz="3600" b="1" dirty="0" smtClean="0">
                <a:latin typeface="Segoe UI Light" panose="020B0502040204020203" pitchFamily="34" charset="0"/>
                <a:cs typeface="Segoe UI Light" panose="020B0502040204020203" pitchFamily="34" charset="0"/>
              </a:rPr>
              <a:t>Meetup</a:t>
            </a:r>
          </a:p>
          <a:p>
            <a:r>
              <a:rPr lang="en-US" dirty="0" smtClean="0">
                <a:latin typeface="Segoe UI Light" panose="020B0502040204020203" pitchFamily="34" charset="0"/>
                <a:cs typeface="Segoe UI Light" panose="020B0502040204020203" pitchFamily="34" charset="0"/>
              </a:rPr>
              <a:t>Launched February 2018</a:t>
            </a:r>
          </a:p>
          <a:p>
            <a:r>
              <a:rPr lang="en-US" dirty="0" smtClean="0">
                <a:latin typeface="Segoe UI Light" panose="020B0502040204020203" pitchFamily="34" charset="0"/>
                <a:cs typeface="Segoe UI Light" panose="020B0502040204020203" pitchFamily="34" charset="0"/>
              </a:rPr>
              <a:t>47 members so far</a:t>
            </a:r>
          </a:p>
          <a:p>
            <a:r>
              <a:rPr lang="en-US" dirty="0" smtClean="0">
                <a:latin typeface="Segoe UI Light" panose="020B0502040204020203" pitchFamily="34" charset="0"/>
                <a:cs typeface="Segoe UI Light" panose="020B0502040204020203" pitchFamily="34" charset="0"/>
              </a:rPr>
              <a:t>Register:</a:t>
            </a:r>
          </a:p>
          <a:p>
            <a:pPr lvl="1"/>
            <a:r>
              <a:rPr lang="en-CA" u="sng" dirty="0" smtClean="0">
                <a:latin typeface="Segoe UI Light" panose="020B0502040204020203" pitchFamily="34" charset="0"/>
                <a:cs typeface="Segoe UI Light" panose="020B0502040204020203" pitchFamily="34" charset="0"/>
                <a:hlinkClick r:id="rId4"/>
              </a:rPr>
              <a:t>http</a:t>
            </a:r>
            <a:r>
              <a:rPr lang="en-CA" u="sng" dirty="0">
                <a:latin typeface="Segoe UI Light" panose="020B0502040204020203" pitchFamily="34" charset="0"/>
                <a:cs typeface="Segoe UI Light" panose="020B0502040204020203" pitchFamily="34" charset="0"/>
                <a:hlinkClick r:id="rId4"/>
              </a:rPr>
              <a:t>://</a:t>
            </a:r>
            <a:r>
              <a:rPr lang="en-CA" u="sng" dirty="0" smtClean="0">
                <a:latin typeface="Segoe UI Light" panose="020B0502040204020203" pitchFamily="34" charset="0"/>
                <a:cs typeface="Segoe UI Light" panose="020B0502040204020203" pitchFamily="34" charset="0"/>
                <a:hlinkClick r:id="rId4"/>
              </a:rPr>
              <a:t>bit.ly/wrag</a:t>
            </a:r>
            <a:endParaRPr lang="en-CA" u="sng" dirty="0">
              <a:latin typeface="Segoe UI Light" panose="020B0502040204020203" pitchFamily="34" charset="0"/>
              <a:cs typeface="Segoe UI Light" panose="020B0502040204020203" pitchFamily="34" charset="0"/>
            </a:endParaRPr>
          </a:p>
          <a:p>
            <a:r>
              <a:rPr lang="en-US" dirty="0" smtClean="0">
                <a:latin typeface="Segoe UI Light" panose="020B0502040204020203" pitchFamily="34" charset="0"/>
                <a:cs typeface="Segoe UI Light" panose="020B0502040204020203" pitchFamily="34" charset="0"/>
              </a:rPr>
              <a:t>Social Media:</a:t>
            </a:r>
          </a:p>
          <a:p>
            <a:pPr lvl="1"/>
            <a:r>
              <a:rPr lang="en-US" dirty="0" smtClean="0">
                <a:latin typeface="Segoe UI Light" panose="020B0502040204020203" pitchFamily="34" charset="0"/>
                <a:cs typeface="Segoe UI Light" panose="020B0502040204020203" pitchFamily="34" charset="0"/>
              </a:rPr>
              <a:t>@WRAGmeetup</a:t>
            </a:r>
            <a:r>
              <a:rPr lang="en-CA" dirty="0" smtClean="0">
                <a:latin typeface="Segoe UI Light" panose="020B0502040204020203" pitchFamily="34" charset="0"/>
                <a:cs typeface="Segoe UI Light" panose="020B0502040204020203" pitchFamily="34" charset="0"/>
              </a:rPr>
              <a:t> (</a:t>
            </a:r>
            <a:r>
              <a:rPr lang="en-CA" u="sng" dirty="0" smtClean="0">
                <a:latin typeface="Segoe UI Light" panose="020B0502040204020203" pitchFamily="34" charset="0"/>
                <a:cs typeface="Segoe UI Light" panose="020B0502040204020203" pitchFamily="34" charset="0"/>
                <a:hlinkClick r:id="rId5"/>
              </a:rPr>
              <a:t>twitter.com/WRAGmeetup</a:t>
            </a:r>
            <a:r>
              <a:rPr lang="en-CA" u="sng" dirty="0" smtClean="0">
                <a:latin typeface="Segoe UI Light" panose="020B0502040204020203" pitchFamily="34" charset="0"/>
                <a:cs typeface="Segoe UI Light" panose="020B0502040204020203" pitchFamily="34" charset="0"/>
              </a:rPr>
              <a:t>)</a:t>
            </a:r>
            <a:endParaRPr lang="en-CA" dirty="0">
              <a:latin typeface="Segoe UI Light" panose="020B0502040204020203" pitchFamily="34" charset="0"/>
              <a:cs typeface="Segoe UI Light" panose="020B0502040204020203" pitchFamily="34" charset="0"/>
            </a:endParaRPr>
          </a:p>
          <a:p>
            <a:pPr lvl="1"/>
            <a:r>
              <a:rPr lang="en-CA" dirty="0" smtClean="0">
                <a:latin typeface="Segoe UI Light" panose="020B0502040204020203" pitchFamily="34" charset="0"/>
                <a:cs typeface="Segoe UI Light" panose="020B0502040204020203" pitchFamily="34" charset="0"/>
              </a:rPr>
              <a:t>#WRAGmeetup</a:t>
            </a:r>
            <a:endParaRPr lang="en-CA" dirty="0">
              <a:latin typeface="Segoe UI Light" panose="020B0502040204020203" pitchFamily="34" charset="0"/>
              <a:cs typeface="Segoe UI Light" panose="020B0502040204020203" pitchFamily="34" charset="0"/>
            </a:endParaRPr>
          </a:p>
          <a:p>
            <a:endParaRPr lang="en-CA" b="1" dirty="0">
              <a:latin typeface="Segoe UI Light" panose="020B0502040204020203" pitchFamily="34" charset="0"/>
              <a:cs typeface="Segoe UI Light" panose="020B0502040204020203" pitchFamily="34" charset="0"/>
            </a:endParaRPr>
          </a:p>
        </p:txBody>
      </p:sp>
      <p:sp>
        <p:nvSpPr>
          <p:cNvPr id="7" name="TextBox 6"/>
          <p:cNvSpPr txBox="1"/>
          <p:nvPr/>
        </p:nvSpPr>
        <p:spPr>
          <a:xfrm>
            <a:off x="838200" y="6307982"/>
            <a:ext cx="6400800" cy="369332"/>
          </a:xfrm>
          <a:prstGeom prst="rect">
            <a:avLst/>
          </a:prstGeom>
          <a:noFill/>
        </p:spPr>
        <p:txBody>
          <a:bodyPr wrap="square" rtlCol="0">
            <a:spAutoFit/>
          </a:bodyPr>
          <a:lstStyle/>
          <a:p>
            <a:r>
              <a:rPr lang="en-US" dirty="0" smtClean="0">
                <a:solidFill>
                  <a:srgbClr val="0072C6"/>
                </a:solidFill>
                <a:latin typeface="Segoe UI Light" panose="020B0502040204020203" pitchFamily="34" charset="0"/>
                <a:cs typeface="Segoe UI Light" panose="020B0502040204020203" pitchFamily="34" charset="0"/>
              </a:rPr>
              <a:t>@WRAGmeetup  </a:t>
            </a:r>
            <a:r>
              <a:rPr lang="en-CA" dirty="0">
                <a:solidFill>
                  <a:srgbClr val="0072C6"/>
                </a:solidFill>
                <a:latin typeface="Segoe UI Light" panose="020B0502040204020203" pitchFamily="34" charset="0"/>
                <a:cs typeface="Segoe UI Light" panose="020B0502040204020203" pitchFamily="34" charset="0"/>
              </a:rPr>
              <a:t>#</a:t>
            </a:r>
            <a:r>
              <a:rPr lang="en-CA" dirty="0" smtClean="0">
                <a:solidFill>
                  <a:srgbClr val="0072C6"/>
                </a:solidFill>
                <a:latin typeface="Segoe UI Light" panose="020B0502040204020203" pitchFamily="34" charset="0"/>
                <a:cs typeface="Segoe UI Light" panose="020B0502040204020203" pitchFamily="34" charset="0"/>
              </a:rPr>
              <a:t>WRAGmeetup  #GlobalAzure</a:t>
            </a:r>
            <a:r>
              <a:rPr lang="en-US" dirty="0" smtClean="0">
                <a:solidFill>
                  <a:srgbClr val="0072C6"/>
                </a:solidFill>
                <a:latin typeface="Segoe UI Light" panose="020B0502040204020203" pitchFamily="34" charset="0"/>
                <a:cs typeface="Segoe UI Light" panose="020B0502040204020203" pitchFamily="34" charset="0"/>
              </a:rPr>
              <a:t> </a:t>
            </a:r>
            <a:endParaRPr lang="en-CA" dirty="0">
              <a:solidFill>
                <a:srgbClr val="0072C6"/>
              </a:solidFill>
              <a:latin typeface="Segoe UI Light" panose="020B0502040204020203" pitchFamily="34" charset="0"/>
              <a:cs typeface="Segoe UI Light" panose="020B0502040204020203" pitchFamily="34" charset="0"/>
            </a:endParaRPr>
          </a:p>
        </p:txBody>
      </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87000" y="127321"/>
            <a:ext cx="1905000" cy="1419225"/>
          </a:xfrm>
          <a:prstGeom prst="rect">
            <a:avLst/>
          </a:prstGeom>
        </p:spPr>
      </p:pic>
    </p:spTree>
    <p:extLst>
      <p:ext uri="{BB962C8B-B14F-4D97-AF65-F5344CB8AC3E}">
        <p14:creationId xmlns:p14="http://schemas.microsoft.com/office/powerpoint/2010/main" val="34494514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4235037" cy="1325563"/>
          </a:xfrm>
        </p:spPr>
        <p:txBody>
          <a:bodyPr/>
          <a:lstStyle/>
          <a:p>
            <a:r>
              <a:rPr lang="en-US" b="1" dirty="0" smtClean="0">
                <a:solidFill>
                  <a:srgbClr val="0072C6"/>
                </a:solidFill>
                <a:latin typeface="Segoe UI Light" panose="020B0502040204020203" pitchFamily="34" charset="0"/>
                <a:cs typeface="Segoe UI Light" panose="020B0502040204020203" pitchFamily="34" charset="0"/>
              </a:rPr>
              <a:t>Sponsors</a:t>
            </a:r>
            <a:endParaRPr lang="en-CA" b="1" dirty="0">
              <a:solidFill>
                <a:srgbClr val="0072C6"/>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20431" y="5638827"/>
            <a:ext cx="1371569" cy="1219173"/>
          </a:xfrm>
          <a:prstGeom prst="rect">
            <a:avLst/>
          </a:prstGeom>
        </p:spPr>
      </p:pic>
      <p:sp>
        <p:nvSpPr>
          <p:cNvPr id="7" name="TextBox 6"/>
          <p:cNvSpPr txBox="1"/>
          <p:nvPr/>
        </p:nvSpPr>
        <p:spPr>
          <a:xfrm>
            <a:off x="838200" y="6307982"/>
            <a:ext cx="6400800" cy="369332"/>
          </a:xfrm>
          <a:prstGeom prst="rect">
            <a:avLst/>
          </a:prstGeom>
          <a:noFill/>
        </p:spPr>
        <p:txBody>
          <a:bodyPr wrap="square" rtlCol="0">
            <a:spAutoFit/>
          </a:bodyPr>
          <a:lstStyle/>
          <a:p>
            <a:r>
              <a:rPr lang="en-US" dirty="0" smtClean="0">
                <a:solidFill>
                  <a:srgbClr val="0072C6"/>
                </a:solidFill>
                <a:latin typeface="Segoe UI Light" panose="020B0502040204020203" pitchFamily="34" charset="0"/>
                <a:cs typeface="Segoe UI Light" panose="020B0502040204020203" pitchFamily="34" charset="0"/>
              </a:rPr>
              <a:t>@WRAGmeetup  </a:t>
            </a:r>
            <a:r>
              <a:rPr lang="en-CA" dirty="0">
                <a:solidFill>
                  <a:srgbClr val="0072C6"/>
                </a:solidFill>
                <a:latin typeface="Segoe UI Light" panose="020B0502040204020203" pitchFamily="34" charset="0"/>
                <a:cs typeface="Segoe UI Light" panose="020B0502040204020203" pitchFamily="34" charset="0"/>
              </a:rPr>
              <a:t>#</a:t>
            </a:r>
            <a:r>
              <a:rPr lang="en-CA" dirty="0" smtClean="0">
                <a:solidFill>
                  <a:srgbClr val="0072C6"/>
                </a:solidFill>
                <a:latin typeface="Segoe UI Light" panose="020B0502040204020203" pitchFamily="34" charset="0"/>
                <a:cs typeface="Segoe UI Light" panose="020B0502040204020203" pitchFamily="34" charset="0"/>
              </a:rPr>
              <a:t>WRAGmeetup  #GlobalAzure</a:t>
            </a:r>
            <a:r>
              <a:rPr lang="en-US" dirty="0" smtClean="0">
                <a:solidFill>
                  <a:srgbClr val="0072C6"/>
                </a:solidFill>
                <a:latin typeface="Segoe UI Light" panose="020B0502040204020203" pitchFamily="34" charset="0"/>
                <a:cs typeface="Segoe UI Light" panose="020B0502040204020203" pitchFamily="34" charset="0"/>
              </a:rPr>
              <a:t> </a:t>
            </a:r>
            <a:endParaRPr lang="en-CA" dirty="0">
              <a:solidFill>
                <a:srgbClr val="0072C6"/>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4"/>
          <a:stretch>
            <a:fillRect/>
          </a:stretch>
        </p:blipFill>
        <p:spPr>
          <a:xfrm>
            <a:off x="3877912" y="5369295"/>
            <a:ext cx="4436176" cy="738061"/>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8200" y="4034119"/>
            <a:ext cx="3492408" cy="716216"/>
          </a:xfrm>
          <a:prstGeom prst="rect">
            <a:avLst/>
          </a:prstGeom>
        </p:spPr>
      </p:pic>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9598" y="1895392"/>
            <a:ext cx="3008314" cy="838230"/>
          </a:xfrm>
          <a:prstGeom prst="rect">
            <a:avLst/>
          </a:prstGeom>
        </p:spPr>
      </p:pic>
      <p:pic>
        <p:nvPicPr>
          <p:cNvPr id="17" name="Picture 16" descr="https://global.azurebootcamp.net/wp-content/uploads/2013/04/microsoft-dx-300x292.png">
            <a:extLst>
              <a:ext uri="{FF2B5EF4-FFF2-40B4-BE49-F238E27FC236}">
                <a16:creationId xmlns:a16="http://schemas.microsoft.com/office/drawing/2014/main" xmlns="" xmlns:lc="http://schemas.openxmlformats.org/drawingml/2006/lockedCanvas" id="{2592A8B3-9CB7-41AA-B644-25AE0333A6ED}"/>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73237" y="2738149"/>
            <a:ext cx="2152543" cy="1811560"/>
          </a:xfrm>
          <a:prstGeom prst="rect">
            <a:avLst/>
          </a:prstGeom>
          <a:noFill/>
          <a:ln>
            <a:noFill/>
          </a:ln>
        </p:spPr>
      </p:pic>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88770" y="2240228"/>
            <a:ext cx="3567540" cy="454332"/>
          </a:xfrm>
          <a:prstGeom prst="rect">
            <a:avLst/>
          </a:prstGeom>
        </p:spPr>
      </p:pic>
      <p:pic>
        <p:nvPicPr>
          <p:cNvPr id="19" name="Picture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92414" y="699405"/>
            <a:ext cx="2459133" cy="644531"/>
          </a:xfrm>
          <a:prstGeom prst="rect">
            <a:avLst/>
          </a:prstGeom>
        </p:spPr>
      </p:pic>
      <p:pic>
        <p:nvPicPr>
          <p:cNvPr id="20" name="Picture 19" descr="https://global.azurebootcamp.net/wp-content/uploads/2018/03/jetbrains-150x150.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35134" y="800811"/>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https://global.azurebootcamp.net/wp-content/uploads/2013/02/cerebrata-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89260" y="4235383"/>
            <a:ext cx="3067050" cy="62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6810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20431" y="5638827"/>
            <a:ext cx="1371569" cy="1219173"/>
          </a:xfrm>
          <a:prstGeom prst="rect">
            <a:avLst/>
          </a:prstGeom>
        </p:spPr>
      </p:pic>
      <p:sp>
        <p:nvSpPr>
          <p:cNvPr id="15" name="TextBox 14"/>
          <p:cNvSpPr txBox="1"/>
          <p:nvPr/>
        </p:nvSpPr>
        <p:spPr>
          <a:xfrm>
            <a:off x="838200" y="6307982"/>
            <a:ext cx="6400800" cy="369332"/>
          </a:xfrm>
          <a:prstGeom prst="rect">
            <a:avLst/>
          </a:prstGeom>
          <a:noFill/>
        </p:spPr>
        <p:txBody>
          <a:bodyPr wrap="square" rtlCol="0">
            <a:spAutoFit/>
          </a:bodyPr>
          <a:lstStyle/>
          <a:p>
            <a:r>
              <a:rPr lang="en-US" dirty="0" smtClean="0">
                <a:solidFill>
                  <a:srgbClr val="0072C6"/>
                </a:solidFill>
                <a:latin typeface="Segoe UI Light" panose="020B0502040204020203" pitchFamily="34" charset="0"/>
                <a:cs typeface="Segoe UI Light" panose="020B0502040204020203" pitchFamily="34" charset="0"/>
              </a:rPr>
              <a:t>@WRAGmeetup  </a:t>
            </a:r>
            <a:r>
              <a:rPr lang="en-CA" dirty="0">
                <a:solidFill>
                  <a:srgbClr val="0072C6"/>
                </a:solidFill>
                <a:latin typeface="Segoe UI Light" panose="020B0502040204020203" pitchFamily="34" charset="0"/>
                <a:cs typeface="Segoe UI Light" panose="020B0502040204020203" pitchFamily="34" charset="0"/>
              </a:rPr>
              <a:t>#</a:t>
            </a:r>
            <a:r>
              <a:rPr lang="en-CA" dirty="0" smtClean="0">
                <a:solidFill>
                  <a:srgbClr val="0072C6"/>
                </a:solidFill>
                <a:latin typeface="Segoe UI Light" panose="020B0502040204020203" pitchFamily="34" charset="0"/>
                <a:cs typeface="Segoe UI Light" panose="020B0502040204020203" pitchFamily="34" charset="0"/>
              </a:rPr>
              <a:t>WRAGmeetup  #GlobalAzure</a:t>
            </a:r>
            <a:r>
              <a:rPr lang="en-US" dirty="0" smtClean="0">
                <a:solidFill>
                  <a:srgbClr val="0072C6"/>
                </a:solidFill>
                <a:latin typeface="Segoe UI Light" panose="020B0502040204020203" pitchFamily="34" charset="0"/>
                <a:cs typeface="Segoe UI Light" panose="020B0502040204020203" pitchFamily="34" charset="0"/>
              </a:rPr>
              <a:t> </a:t>
            </a:r>
            <a:endParaRPr lang="en-CA" dirty="0">
              <a:solidFill>
                <a:srgbClr val="0072C6"/>
              </a:solidFill>
              <a:latin typeface="Segoe UI Light" panose="020B0502040204020203" pitchFamily="34" charset="0"/>
              <a:cs typeface="Segoe UI Light" panose="020B0502040204020203" pitchFamily="34" charset="0"/>
            </a:endParaRPr>
          </a:p>
        </p:txBody>
      </p:sp>
      <p:sp>
        <p:nvSpPr>
          <p:cNvPr id="16" name="Title 1"/>
          <p:cNvSpPr txBox="1">
            <a:spLocks/>
          </p:cNvSpPr>
          <p:nvPr/>
        </p:nvSpPr>
        <p:spPr>
          <a:xfrm>
            <a:off x="838200" y="365126"/>
            <a:ext cx="1974141" cy="8588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0072C6"/>
                </a:solidFill>
                <a:latin typeface="Segoe UI Light" panose="020B0502040204020203" pitchFamily="34" charset="0"/>
                <a:cs typeface="Segoe UI Light" panose="020B0502040204020203" pitchFamily="34" charset="0"/>
              </a:rPr>
              <a:t>SWAG</a:t>
            </a:r>
            <a:endParaRPr lang="en-CA" b="1" dirty="0">
              <a:solidFill>
                <a:srgbClr val="0072C6"/>
              </a:solidFill>
              <a:latin typeface="Segoe UI Light" panose="020B0502040204020203" pitchFamily="34" charset="0"/>
              <a:cs typeface="Segoe UI Light" panose="020B0502040204020203" pitchFamily="34" charset="0"/>
            </a:endParaRP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2167" y="3981903"/>
            <a:ext cx="2271608" cy="289293"/>
          </a:xfrm>
          <a:prstGeom prst="rect">
            <a:avLst/>
          </a:prstGeom>
        </p:spPr>
      </p:pic>
      <p:pic>
        <p:nvPicPr>
          <p:cNvPr id="18" name="table"/>
          <p:cNvPicPr>
            <a:picLocks noChangeAspect="1"/>
          </p:cNvPicPr>
          <p:nvPr/>
        </p:nvPicPr>
        <p:blipFill>
          <a:blip r:embed="rId5"/>
          <a:stretch>
            <a:fillRect/>
          </a:stretch>
        </p:blipFill>
        <p:spPr>
          <a:xfrm>
            <a:off x="2812341" y="849434"/>
            <a:ext cx="8637194" cy="4934873"/>
          </a:xfrm>
          <a:prstGeom prst="rect">
            <a:avLst/>
          </a:prstGeom>
        </p:spPr>
      </p:pic>
      <p:sp>
        <p:nvSpPr>
          <p:cNvPr id="19" name="TextBox 3"/>
          <p:cNvSpPr txBox="1"/>
          <p:nvPr/>
        </p:nvSpPr>
        <p:spPr>
          <a:xfrm>
            <a:off x="3681718" y="177081"/>
            <a:ext cx="4828565"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smtClean="0">
                <a:latin typeface="Segoe UI Light" panose="020B0502040204020203" pitchFamily="34" charset="0"/>
                <a:cs typeface="Segoe UI Light" panose="020B0502040204020203" pitchFamily="34" charset="0"/>
              </a:rPr>
              <a:t>All attendees get the following:</a:t>
            </a:r>
            <a:endParaRPr lang="en-US" sz="2800" b="1" dirty="0">
              <a:latin typeface="Segoe UI Light" panose="020B0502040204020203" pitchFamily="34" charset="0"/>
              <a:cs typeface="Segoe UI Light" panose="020B0502040204020203" pitchFamily="34" charset="0"/>
            </a:endParaRPr>
          </a:p>
        </p:txBody>
      </p:sp>
      <p:pic>
        <p:nvPicPr>
          <p:cNvPr id="20" name="Picture 19" descr="CloudMonix-Orange-croppe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0874" y="1523587"/>
            <a:ext cx="2196910" cy="448127"/>
          </a:xfrm>
          <a:prstGeom prst="rect">
            <a:avLst/>
          </a:prstGeom>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6501" y="2687942"/>
            <a:ext cx="2204275" cy="577733"/>
          </a:xfrm>
          <a:prstGeom prst="rect">
            <a:avLst/>
          </a:prstGeom>
        </p:spPr>
      </p:pic>
      <p:sp>
        <p:nvSpPr>
          <p:cNvPr id="22" name="TextBox 12"/>
          <p:cNvSpPr txBox="1"/>
          <p:nvPr/>
        </p:nvSpPr>
        <p:spPr>
          <a:xfrm>
            <a:off x="6115594" y="6154094"/>
            <a:ext cx="3821687"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dirty="0" smtClean="0">
                <a:latin typeface="Segoe UI Light" panose="020B0502040204020203" pitchFamily="34" charset="0"/>
                <a:cs typeface="Segoe UI Light" panose="020B0502040204020203" pitchFamily="34" charset="0"/>
              </a:rPr>
              <a:t>* Offers valid until April 30th</a:t>
            </a:r>
            <a:endParaRPr lang="en-US" sz="2400" dirty="0">
              <a:latin typeface="Segoe UI Light" panose="020B0502040204020203" pitchFamily="34" charset="0"/>
              <a:cs typeface="Segoe UI Light" panose="020B0502040204020203" pitchFamily="34" charset="0"/>
            </a:endParaRPr>
          </a:p>
        </p:txBody>
      </p:sp>
      <p:pic>
        <p:nvPicPr>
          <p:cNvPr id="23" name="Picture 22" descr="https://global.azurebootcamp.net/wp-content/uploads/2013/02/cerebrata-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6501" y="4933230"/>
            <a:ext cx="2220818" cy="455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88300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20427" y="5638827"/>
            <a:ext cx="1371569" cy="1219173"/>
          </a:xfrm>
          <a:prstGeom prst="rect">
            <a:avLst/>
          </a:prstGeom>
        </p:spPr>
      </p:pic>
      <p:sp>
        <p:nvSpPr>
          <p:cNvPr id="19" name="TextBox 18"/>
          <p:cNvSpPr txBox="1"/>
          <p:nvPr/>
        </p:nvSpPr>
        <p:spPr>
          <a:xfrm>
            <a:off x="838200" y="6307982"/>
            <a:ext cx="6400800" cy="369332"/>
          </a:xfrm>
          <a:prstGeom prst="rect">
            <a:avLst/>
          </a:prstGeom>
          <a:noFill/>
        </p:spPr>
        <p:txBody>
          <a:bodyPr wrap="square" rtlCol="0">
            <a:spAutoFit/>
          </a:bodyPr>
          <a:lstStyle/>
          <a:p>
            <a:r>
              <a:rPr lang="en-US" dirty="0" smtClean="0">
                <a:solidFill>
                  <a:srgbClr val="0072C6"/>
                </a:solidFill>
                <a:latin typeface="Segoe UI Light" panose="020B0502040204020203" pitchFamily="34" charset="0"/>
                <a:cs typeface="Segoe UI Light" panose="020B0502040204020203" pitchFamily="34" charset="0"/>
              </a:rPr>
              <a:t>@WRAGmeetup  </a:t>
            </a:r>
            <a:r>
              <a:rPr lang="en-CA" dirty="0">
                <a:solidFill>
                  <a:srgbClr val="0072C6"/>
                </a:solidFill>
                <a:latin typeface="Segoe UI Light" panose="020B0502040204020203" pitchFamily="34" charset="0"/>
                <a:cs typeface="Segoe UI Light" panose="020B0502040204020203" pitchFamily="34" charset="0"/>
              </a:rPr>
              <a:t>#</a:t>
            </a:r>
            <a:r>
              <a:rPr lang="en-CA" dirty="0" smtClean="0">
                <a:solidFill>
                  <a:srgbClr val="0072C6"/>
                </a:solidFill>
                <a:latin typeface="Segoe UI Light" panose="020B0502040204020203" pitchFamily="34" charset="0"/>
                <a:cs typeface="Segoe UI Light" panose="020B0502040204020203" pitchFamily="34" charset="0"/>
              </a:rPr>
              <a:t>WRAGmeetup  #GlobalAzure</a:t>
            </a:r>
            <a:r>
              <a:rPr lang="en-US" dirty="0" smtClean="0">
                <a:solidFill>
                  <a:srgbClr val="0072C6"/>
                </a:solidFill>
                <a:latin typeface="Segoe UI Light" panose="020B0502040204020203" pitchFamily="34" charset="0"/>
                <a:cs typeface="Segoe UI Light" panose="020B0502040204020203" pitchFamily="34" charset="0"/>
              </a:rPr>
              <a:t> </a:t>
            </a:r>
            <a:endParaRPr lang="en-CA" dirty="0">
              <a:solidFill>
                <a:srgbClr val="0072C6"/>
              </a:solidFill>
              <a:latin typeface="Segoe UI Light" panose="020B0502040204020203" pitchFamily="34" charset="0"/>
              <a:cs typeface="Segoe UI Light" panose="020B0502040204020203" pitchFamily="34" charset="0"/>
            </a:endParaRPr>
          </a:p>
        </p:txBody>
      </p:sp>
      <p:sp>
        <p:nvSpPr>
          <p:cNvPr id="20"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0072C6"/>
                </a:solidFill>
                <a:latin typeface="Segoe UI Light" panose="020B0502040204020203" pitchFamily="34" charset="0"/>
                <a:cs typeface="Segoe UI Light" panose="020B0502040204020203" pitchFamily="34" charset="0"/>
              </a:rPr>
              <a:t>Raffle Prizes</a:t>
            </a:r>
            <a:endParaRPr lang="en-CA" b="1" dirty="0">
              <a:solidFill>
                <a:srgbClr val="0072C6"/>
              </a:solidFill>
              <a:latin typeface="Segoe UI Light" panose="020B0502040204020203" pitchFamily="34" charset="0"/>
              <a:cs typeface="Segoe UI Light" panose="020B0502040204020203" pitchFamily="34" charset="0"/>
            </a:endParaRPr>
          </a:p>
        </p:txBody>
      </p:sp>
      <p:grpSp>
        <p:nvGrpSpPr>
          <p:cNvPr id="21" name="Group 20"/>
          <p:cNvGrpSpPr/>
          <p:nvPr/>
        </p:nvGrpSpPr>
        <p:grpSpPr>
          <a:xfrm>
            <a:off x="877481" y="1514162"/>
            <a:ext cx="10529868" cy="3466791"/>
            <a:chOff x="1171582" y="1536880"/>
            <a:chExt cx="10529868" cy="3466791"/>
          </a:xfrm>
        </p:grpSpPr>
        <p:sp>
          <p:nvSpPr>
            <p:cNvPr id="23" name="TextBox 5"/>
            <p:cNvSpPr txBox="1"/>
            <p:nvPr/>
          </p:nvSpPr>
          <p:spPr>
            <a:xfrm>
              <a:off x="3831542" y="1739450"/>
              <a:ext cx="7869907" cy="646331"/>
            </a:xfrm>
            <a:prstGeom prst="rect">
              <a:avLst/>
            </a:prstGeom>
            <a:solidFill>
              <a:srgbClr val="0A79B8"/>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latin typeface="Segoe UI Light" panose="020B0502040204020203" pitchFamily="34" charset="0"/>
                  <a:cs typeface="Segoe UI Light" panose="020B0502040204020203" pitchFamily="34" charset="0"/>
                </a:rPr>
                <a:t>1 Winner: </a:t>
              </a:r>
              <a:r>
                <a:rPr lang="en-US" dirty="0" smtClean="0">
                  <a:solidFill>
                    <a:schemeClr val="bg1"/>
                  </a:solidFill>
                  <a:latin typeface="Segoe UI Light" panose="020B0502040204020203" pitchFamily="34" charset="0"/>
                  <a:cs typeface="Segoe UI Light" panose="020B0502040204020203" pitchFamily="34" charset="0"/>
                </a:rPr>
                <a:t>a 1 year personal subscription of the All Products </a:t>
              </a:r>
              <a:r>
                <a:rPr lang="en-US" dirty="0">
                  <a:solidFill>
                    <a:schemeClr val="bg1"/>
                  </a:solidFill>
                  <a:latin typeface="Segoe UI Light" panose="020B0502040204020203" pitchFamily="34" charset="0"/>
                  <a:cs typeface="Segoe UI Light" panose="020B0502040204020203" pitchFamily="34" charset="0"/>
                </a:rPr>
                <a:t>Pack. </a:t>
              </a:r>
              <a:r>
                <a:rPr lang="en-US" dirty="0" smtClean="0">
                  <a:solidFill>
                    <a:schemeClr val="bg1"/>
                  </a:solidFill>
                  <a:latin typeface="Segoe UI Light" panose="020B0502040204020203" pitchFamily="34" charset="0"/>
                  <a:cs typeface="Segoe UI Light" panose="020B0502040204020203" pitchFamily="34" charset="0"/>
                </a:rPr>
                <a:t>Get all desktop </a:t>
              </a:r>
              <a:r>
                <a:rPr lang="en-US" dirty="0">
                  <a:solidFill>
                    <a:schemeClr val="bg1"/>
                  </a:solidFill>
                  <a:latin typeface="Segoe UI Light" panose="020B0502040204020203" pitchFamily="34" charset="0"/>
                  <a:cs typeface="Segoe UI Light" panose="020B0502040204020203" pitchFamily="34" charset="0"/>
                </a:rPr>
                <a:t>products including IntelliJ IDEA Ultimate, </a:t>
              </a:r>
              <a:r>
                <a:rPr lang="en-US" dirty="0" err="1">
                  <a:solidFill>
                    <a:schemeClr val="bg1"/>
                  </a:solidFill>
                  <a:latin typeface="Segoe UI Light" panose="020B0502040204020203" pitchFamily="34" charset="0"/>
                  <a:cs typeface="Segoe UI Light" panose="020B0502040204020203" pitchFamily="34" charset="0"/>
                </a:rPr>
                <a:t>ReSharper</a:t>
              </a:r>
              <a:r>
                <a:rPr lang="en-US" dirty="0">
                  <a:solidFill>
                    <a:schemeClr val="bg1"/>
                  </a:solidFill>
                  <a:latin typeface="Segoe UI Light" panose="020B0502040204020203" pitchFamily="34" charset="0"/>
                  <a:cs typeface="Segoe UI Light" panose="020B0502040204020203" pitchFamily="34" charset="0"/>
                </a:rPr>
                <a:t> Ultimate and other IDEs </a:t>
              </a:r>
              <a:endParaRPr lang="en-US" b="1" dirty="0">
                <a:solidFill>
                  <a:schemeClr val="bg1"/>
                </a:solidFill>
                <a:latin typeface="Segoe UI Light" panose="020B0502040204020203" pitchFamily="34" charset="0"/>
                <a:cs typeface="Segoe UI Light" panose="020B0502040204020203" pitchFamily="34" charset="0"/>
              </a:endParaRPr>
            </a:p>
          </p:txBody>
        </p:sp>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t="24415" b="23062"/>
            <a:stretch/>
          </p:blipFill>
          <p:spPr>
            <a:xfrm>
              <a:off x="1300184" y="1536880"/>
              <a:ext cx="1980826" cy="1040414"/>
            </a:xfrm>
            <a:prstGeom prst="rect">
              <a:avLst/>
            </a:prstGeom>
          </p:spPr>
        </p:pic>
        <p:sp>
          <p:nvSpPr>
            <p:cNvPr id="25" name="TextBox 11">
              <a:extLst>
                <a:ext uri="{FF2B5EF4-FFF2-40B4-BE49-F238E27FC236}">
                  <a16:creationId xmlns:a16="http://schemas.microsoft.com/office/drawing/2014/main" xmlns="" xmlns:lc="http://schemas.openxmlformats.org/drawingml/2006/lockedCanvas" id="{CDBFFF62-C9B5-4C03-A0DA-2B2726B2C55E}"/>
                </a:ext>
              </a:extLst>
            </p:cNvPr>
            <p:cNvSpPr txBox="1"/>
            <p:nvPr/>
          </p:nvSpPr>
          <p:spPr>
            <a:xfrm>
              <a:off x="3831542" y="3013792"/>
              <a:ext cx="7869908" cy="646331"/>
            </a:xfrm>
            <a:prstGeom prst="rect">
              <a:avLst/>
            </a:prstGeom>
            <a:solidFill>
              <a:srgbClr val="0A79B8"/>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latin typeface="Segoe UI Light" panose="020B0502040204020203" pitchFamily="34" charset="0"/>
                  <a:cs typeface="Segoe UI Light" panose="020B0502040204020203" pitchFamily="34" charset="0"/>
                </a:rPr>
                <a:t>1 Winner: a 1 year </a:t>
              </a:r>
              <a:r>
                <a:rPr lang="en-US" dirty="0" smtClean="0">
                  <a:solidFill>
                    <a:schemeClr val="bg1"/>
                  </a:solidFill>
                  <a:latin typeface="Segoe UI Light" panose="020B0502040204020203" pitchFamily="34" charset="0"/>
                  <a:cs typeface="Segoe UI Light" panose="020B0502040204020203" pitchFamily="34" charset="0"/>
                </a:rPr>
                <a:t>subscription to Cerulean! A cross-platform Azure management tool for storage, </a:t>
              </a:r>
              <a:r>
                <a:rPr lang="en-US" dirty="0" err="1" smtClean="0">
                  <a:solidFill>
                    <a:schemeClr val="bg1"/>
                  </a:solidFill>
                  <a:latin typeface="Segoe UI Light" panose="020B0502040204020203" pitchFamily="34" charset="0"/>
                  <a:cs typeface="Segoe UI Light" panose="020B0502040204020203" pitchFamily="34" charset="0"/>
                </a:rPr>
                <a:t>CosmosDB</a:t>
              </a:r>
              <a:r>
                <a:rPr lang="en-US" dirty="0" smtClean="0">
                  <a:solidFill>
                    <a:schemeClr val="bg1"/>
                  </a:solidFill>
                  <a:latin typeface="Segoe UI Light" panose="020B0502040204020203" pitchFamily="34" charset="0"/>
                  <a:cs typeface="Segoe UI Light" panose="020B0502040204020203" pitchFamily="34" charset="0"/>
                </a:rPr>
                <a:t>, Search, </a:t>
              </a:r>
              <a:r>
                <a:rPr lang="en-US" dirty="0" err="1" smtClean="0">
                  <a:solidFill>
                    <a:schemeClr val="bg1"/>
                  </a:solidFill>
                  <a:latin typeface="Segoe UI Light" panose="020B0502040204020203" pitchFamily="34" charset="0"/>
                  <a:cs typeface="Segoe UI Light" panose="020B0502040204020203" pitchFamily="34" charset="0"/>
                </a:rPr>
                <a:t>Redis</a:t>
              </a:r>
              <a:r>
                <a:rPr lang="en-US" dirty="0" smtClean="0">
                  <a:solidFill>
                    <a:schemeClr val="bg1"/>
                  </a:solidFill>
                  <a:latin typeface="Segoe UI Light" panose="020B0502040204020203" pitchFamily="34" charset="0"/>
                  <a:cs typeface="Segoe UI Light" panose="020B0502040204020203" pitchFamily="34" charset="0"/>
                </a:rPr>
                <a:t> Cache and Service Bus.</a:t>
              </a:r>
              <a:endParaRPr lang="en-US" b="1" dirty="0">
                <a:solidFill>
                  <a:schemeClr val="bg1"/>
                </a:solidFill>
                <a:latin typeface="Segoe UI Light" panose="020B0502040204020203" pitchFamily="34" charset="0"/>
                <a:cs typeface="Segoe UI Light" panose="020B0502040204020203" pitchFamily="34" charset="0"/>
              </a:endParaRPr>
            </a:p>
          </p:txBody>
        </p:sp>
        <p:sp>
          <p:nvSpPr>
            <p:cNvPr id="26" name="TextBox 14">
              <a:extLst>
                <a:ext uri="{FF2B5EF4-FFF2-40B4-BE49-F238E27FC236}">
                  <a16:creationId xmlns:a16="http://schemas.microsoft.com/office/drawing/2014/main" xmlns="" xmlns:lc="http://schemas.openxmlformats.org/drawingml/2006/lockedCanvas" id="{D5FE5993-C5B8-47A4-892F-8315F6CBBC9A}"/>
                </a:ext>
              </a:extLst>
            </p:cNvPr>
            <p:cNvSpPr txBox="1"/>
            <p:nvPr/>
          </p:nvSpPr>
          <p:spPr>
            <a:xfrm>
              <a:off x="3831541" y="4342839"/>
              <a:ext cx="7869907" cy="646331"/>
            </a:xfrm>
            <a:prstGeom prst="rect">
              <a:avLst/>
            </a:prstGeom>
            <a:solidFill>
              <a:srgbClr val="0A79B8"/>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bg1"/>
                  </a:solidFill>
                  <a:latin typeface="Segoe UI Light" panose="020B0502040204020203" pitchFamily="34" charset="0"/>
                  <a:cs typeface="Segoe UI Light" panose="020B0502040204020203" pitchFamily="34" charset="0"/>
                </a:rPr>
                <a:t>1 Winner: a 1 year subscription to their online training, Skill Me Up! Online training to continue your Azure journey.</a:t>
              </a:r>
              <a:endParaRPr lang="en-US" b="1" dirty="0">
                <a:solidFill>
                  <a:schemeClr val="bg1"/>
                </a:solidFill>
                <a:latin typeface="Segoe UI Light" panose="020B0502040204020203" pitchFamily="34" charset="0"/>
                <a:cs typeface="Segoe UI Light" panose="020B0502040204020203" pitchFamily="34" charset="0"/>
              </a:endParaRPr>
            </a:p>
          </p:txBody>
        </p:sp>
        <p:pic>
          <p:nvPicPr>
            <p:cNvPr id="27" name="Picture 26">
              <a:extLst>
                <a:ext uri="{FF2B5EF4-FFF2-40B4-BE49-F238E27FC236}">
                  <a16:creationId xmlns:a16="http://schemas.microsoft.com/office/drawing/2014/main" xmlns="" xmlns:lc="http://schemas.openxmlformats.org/drawingml/2006/lockedCanvas" id="{B6E080B8-4A59-4DD4-8D61-F1E9CEBA63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71582" y="4328339"/>
              <a:ext cx="2423689" cy="675332"/>
            </a:xfrm>
            <a:prstGeom prst="rect">
              <a:avLst/>
            </a:prstGeom>
          </p:spPr>
        </p:pic>
      </p:grpSp>
      <p:pic>
        <p:nvPicPr>
          <p:cNvPr id="22" name="Picture 21" descr="https://global.azurebootcamp.net/wp-content/uploads/2013/02/cerebrata-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651" y="3056336"/>
            <a:ext cx="2516519" cy="515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82674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72C6"/>
                </a:solidFill>
                <a:latin typeface="Segoe UI Light" panose="020B0502040204020203" pitchFamily="34" charset="0"/>
                <a:cs typeface="Segoe UI Light" panose="020B0502040204020203" pitchFamily="34" charset="0"/>
              </a:rPr>
              <a:t>FREE LinkedIn Learning Courses</a:t>
            </a:r>
            <a:endParaRPr lang="en-CA" dirty="0"/>
          </a:p>
        </p:txBody>
      </p:sp>
      <p:sp>
        <p:nvSpPr>
          <p:cNvPr id="3" name="Content Placeholder 2"/>
          <p:cNvSpPr>
            <a:spLocks noGrp="1"/>
          </p:cNvSpPr>
          <p:nvPr>
            <p:ph sz="half" idx="1"/>
          </p:nvPr>
        </p:nvSpPr>
        <p:spPr>
          <a:xfrm>
            <a:off x="200722" y="1825625"/>
            <a:ext cx="5819078" cy="4351338"/>
          </a:xfrm>
        </p:spPr>
        <p:txBody>
          <a:bodyPr>
            <a:normAutofit fontScale="77500" lnSpcReduction="20000"/>
          </a:bodyPr>
          <a:lstStyle/>
          <a:p>
            <a:r>
              <a:rPr lang="en-CA" dirty="0" smtClean="0"/>
              <a:t>Azure </a:t>
            </a:r>
            <a:r>
              <a:rPr lang="en-CA" dirty="0"/>
              <a:t>Development Essential Training: 1 Azure Roadmap and Key </a:t>
            </a:r>
            <a:r>
              <a:rPr lang="en-CA" dirty="0" smtClean="0"/>
              <a:t>Features</a:t>
            </a:r>
          </a:p>
          <a:p>
            <a:r>
              <a:rPr lang="en-CA" dirty="0" smtClean="0"/>
              <a:t>Microsoft </a:t>
            </a:r>
            <a:r>
              <a:rPr lang="en-CA" dirty="0"/>
              <a:t>Azure; Architecting Azure </a:t>
            </a:r>
            <a:r>
              <a:rPr lang="en-CA" dirty="0" smtClean="0"/>
              <a:t>Infrastructure</a:t>
            </a:r>
          </a:p>
          <a:p>
            <a:r>
              <a:rPr lang="en-CA" dirty="0" smtClean="0"/>
              <a:t>Planning </a:t>
            </a:r>
            <a:r>
              <a:rPr lang="en-CA" dirty="0"/>
              <a:t>a Microsoft Cloud </a:t>
            </a:r>
            <a:r>
              <a:rPr lang="en-CA" dirty="0" smtClean="0"/>
              <a:t>Solution</a:t>
            </a:r>
          </a:p>
          <a:p>
            <a:r>
              <a:rPr lang="en-CA" dirty="0" smtClean="0"/>
              <a:t>Microsoft </a:t>
            </a:r>
            <a:r>
              <a:rPr lang="en-CA" dirty="0"/>
              <a:t>Azure: Implement Azure Active </a:t>
            </a:r>
            <a:r>
              <a:rPr lang="en-CA" dirty="0" smtClean="0"/>
              <a:t>Directory</a:t>
            </a:r>
          </a:p>
          <a:p>
            <a:r>
              <a:rPr lang="en-CA" dirty="0" smtClean="0"/>
              <a:t>Microsoft </a:t>
            </a:r>
            <a:r>
              <a:rPr lang="en-CA" dirty="0"/>
              <a:t>Azure: Design Azure Web and mobile </a:t>
            </a:r>
            <a:r>
              <a:rPr lang="en-CA" dirty="0" smtClean="0"/>
              <a:t>Apps</a:t>
            </a:r>
          </a:p>
          <a:p>
            <a:r>
              <a:rPr lang="en-CA" dirty="0" smtClean="0"/>
              <a:t>Azure </a:t>
            </a:r>
            <a:r>
              <a:rPr lang="en-CA" dirty="0"/>
              <a:t>Development Essential Training: 2 Working with </a:t>
            </a:r>
            <a:r>
              <a:rPr lang="en-CA" dirty="0" smtClean="0"/>
              <a:t>Data</a:t>
            </a:r>
          </a:p>
          <a:p>
            <a:r>
              <a:rPr lang="en-CA" dirty="0" err="1" smtClean="0"/>
              <a:t>Microservices</a:t>
            </a:r>
            <a:r>
              <a:rPr lang="en-CA" dirty="0" smtClean="0"/>
              <a:t> </a:t>
            </a:r>
            <a:r>
              <a:rPr lang="en-CA" dirty="0"/>
              <a:t>and Azure Service Fabric Basics for </a:t>
            </a:r>
            <a:r>
              <a:rPr lang="en-CA" dirty="0" smtClean="0"/>
              <a:t>Developers</a:t>
            </a:r>
          </a:p>
          <a:p>
            <a:r>
              <a:rPr lang="en-CA" dirty="0" smtClean="0"/>
              <a:t>Azure </a:t>
            </a:r>
            <a:r>
              <a:rPr lang="en-CA" dirty="0"/>
              <a:t>Search for Developers</a:t>
            </a:r>
          </a:p>
          <a:p>
            <a:pPr marL="0" indent="0">
              <a:buNone/>
            </a:pPr>
            <a:endParaRPr lang="en-CA" dirty="0"/>
          </a:p>
        </p:txBody>
      </p:sp>
      <p:sp>
        <p:nvSpPr>
          <p:cNvPr id="4" name="Content Placeholder 3"/>
          <p:cNvSpPr>
            <a:spLocks noGrp="1"/>
          </p:cNvSpPr>
          <p:nvPr>
            <p:ph sz="half" idx="2"/>
          </p:nvPr>
        </p:nvSpPr>
        <p:spPr>
          <a:xfrm>
            <a:off x="6172199" y="1825625"/>
            <a:ext cx="5793059" cy="4351338"/>
          </a:xfrm>
        </p:spPr>
        <p:txBody>
          <a:bodyPr>
            <a:normAutofit fontScale="77500" lnSpcReduction="20000"/>
          </a:bodyPr>
          <a:lstStyle/>
          <a:p>
            <a:r>
              <a:rPr lang="en-CA" dirty="0" smtClean="0"/>
              <a:t>Azure </a:t>
            </a:r>
            <a:r>
              <a:rPr lang="en-CA" dirty="0" err="1"/>
              <a:t>DevTest</a:t>
            </a:r>
            <a:r>
              <a:rPr lang="en-CA" dirty="0"/>
              <a:t> Labs Quick Start</a:t>
            </a:r>
          </a:p>
          <a:p>
            <a:r>
              <a:rPr lang="en-CA" dirty="0" smtClean="0"/>
              <a:t>Microsoft </a:t>
            </a:r>
            <a:r>
              <a:rPr lang="en-CA" dirty="0"/>
              <a:t>Azure Stack First Look</a:t>
            </a:r>
          </a:p>
          <a:p>
            <a:r>
              <a:rPr lang="en-CA" dirty="0" smtClean="0"/>
              <a:t>Microsoft </a:t>
            </a:r>
            <a:r>
              <a:rPr lang="en-CA" dirty="0"/>
              <a:t>Azure: Virtual Network Implementation</a:t>
            </a:r>
          </a:p>
          <a:p>
            <a:r>
              <a:rPr lang="en-CA" dirty="0" smtClean="0"/>
              <a:t>Microsoft </a:t>
            </a:r>
            <a:r>
              <a:rPr lang="en-CA" dirty="0"/>
              <a:t>Cybersecurity Stack: Identity and endpoint Protection Basics</a:t>
            </a:r>
          </a:p>
          <a:p>
            <a:r>
              <a:rPr lang="en-CA" dirty="0" smtClean="0"/>
              <a:t>Microsoft </a:t>
            </a:r>
            <a:r>
              <a:rPr lang="en-CA" dirty="0"/>
              <a:t>Azure: Design Advanced Applications</a:t>
            </a:r>
          </a:p>
          <a:p>
            <a:r>
              <a:rPr lang="en-CA" dirty="0" smtClean="0"/>
              <a:t>Microsoft </a:t>
            </a:r>
            <a:r>
              <a:rPr lang="en-CA" dirty="0"/>
              <a:t>Azure: Design and Implement a Storage Strategy</a:t>
            </a:r>
          </a:p>
          <a:p>
            <a:r>
              <a:rPr lang="en-CA" dirty="0" smtClean="0"/>
              <a:t>Microsoft </a:t>
            </a:r>
            <a:r>
              <a:rPr lang="en-CA" dirty="0"/>
              <a:t>Azure: Design and Implement App Service Apps</a:t>
            </a:r>
          </a:p>
          <a:p>
            <a:r>
              <a:rPr lang="en-CA" dirty="0" smtClean="0"/>
              <a:t>Microsoft </a:t>
            </a:r>
            <a:r>
              <a:rPr lang="en-CA" dirty="0"/>
              <a:t>Azure: Design and Deploy ARM Templates</a:t>
            </a:r>
          </a:p>
          <a:p>
            <a:pPr marL="0" indent="0">
              <a:buNone/>
            </a:pPr>
            <a:endParaRPr lang="en-CA" dirty="0"/>
          </a:p>
        </p:txBody>
      </p:sp>
    </p:spTree>
    <p:extLst>
      <p:ext uri="{BB962C8B-B14F-4D97-AF65-F5344CB8AC3E}">
        <p14:creationId xmlns:p14="http://schemas.microsoft.com/office/powerpoint/2010/main" val="1618834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2C6"/>
                </a:solidFill>
                <a:latin typeface="Segoe UI Light" panose="020B0502040204020203" pitchFamily="34" charset="0"/>
                <a:cs typeface="Segoe UI Light" panose="020B0502040204020203" pitchFamily="34" charset="0"/>
              </a:rPr>
              <a:t>Upcoming Event</a:t>
            </a:r>
            <a:endParaRPr lang="en-CA" b="1" dirty="0">
              <a:solidFill>
                <a:srgbClr val="0072C6"/>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20431" y="5638827"/>
            <a:ext cx="1371569" cy="1219173"/>
          </a:xfrm>
          <a:prstGeom prst="rect">
            <a:avLst/>
          </a:prstGeom>
        </p:spPr>
      </p:pic>
      <p:sp>
        <p:nvSpPr>
          <p:cNvPr id="6" name="Content Placeholder 5"/>
          <p:cNvSpPr>
            <a:spLocks noGrp="1"/>
          </p:cNvSpPr>
          <p:nvPr>
            <p:ph idx="1"/>
          </p:nvPr>
        </p:nvSpPr>
        <p:spPr>
          <a:xfrm>
            <a:off x="838200" y="2580640"/>
            <a:ext cx="10134600" cy="3596322"/>
          </a:xfrm>
        </p:spPr>
        <p:txBody>
          <a:bodyPr>
            <a:normAutofit/>
          </a:bodyPr>
          <a:lstStyle/>
          <a:p>
            <a:pPr marL="0" indent="0">
              <a:buNone/>
            </a:pPr>
            <a:r>
              <a:rPr lang="en-CA" sz="3600" b="1" dirty="0">
                <a:latin typeface="Segoe UI Light" panose="020B0502040204020203" pitchFamily="34" charset="0"/>
                <a:cs typeface="Segoe UI Light" panose="020B0502040204020203" pitchFamily="34" charset="0"/>
              </a:rPr>
              <a:t>Global DevOps Bootcamp </a:t>
            </a:r>
            <a:r>
              <a:rPr lang="en-CA" sz="3600" b="1" dirty="0" smtClean="0">
                <a:latin typeface="Segoe UI Light" panose="020B0502040204020203" pitchFamily="34" charset="0"/>
                <a:cs typeface="Segoe UI Light" panose="020B0502040204020203" pitchFamily="34" charset="0"/>
              </a:rPr>
              <a:t>– </a:t>
            </a:r>
            <a:r>
              <a:rPr lang="en-CA" sz="3600" b="1" dirty="0">
                <a:latin typeface="Segoe UI Light" panose="020B0502040204020203" pitchFamily="34" charset="0"/>
                <a:cs typeface="Segoe UI Light" panose="020B0502040204020203" pitchFamily="34" charset="0"/>
              </a:rPr>
              <a:t>Waterloo </a:t>
            </a:r>
            <a:r>
              <a:rPr lang="en-CA" sz="3600" b="1" dirty="0" smtClean="0">
                <a:latin typeface="Segoe UI Light" panose="020B0502040204020203" pitchFamily="34" charset="0"/>
                <a:cs typeface="Segoe UI Light" panose="020B0502040204020203" pitchFamily="34" charset="0"/>
              </a:rPr>
              <a:t>Region</a:t>
            </a:r>
          </a:p>
          <a:p>
            <a:r>
              <a:rPr lang="en-US" dirty="0" smtClean="0">
                <a:latin typeface="Segoe UI Light" panose="020B0502040204020203" pitchFamily="34" charset="0"/>
                <a:cs typeface="Segoe UI Light" panose="020B0502040204020203" pitchFamily="34" charset="0"/>
              </a:rPr>
              <a:t>Saturday, June 16, 2018</a:t>
            </a:r>
          </a:p>
          <a:p>
            <a:r>
              <a:rPr lang="en-US" dirty="0" smtClean="0">
                <a:latin typeface="Segoe UI Light" panose="020B0502040204020203" pitchFamily="34" charset="0"/>
                <a:cs typeface="Segoe UI Light" panose="020B0502040204020203" pitchFamily="34" charset="0"/>
              </a:rPr>
              <a:t>Location: TBD</a:t>
            </a:r>
          </a:p>
          <a:p>
            <a:r>
              <a:rPr lang="en-US" dirty="0" smtClean="0">
                <a:latin typeface="Segoe UI Light" panose="020B0502040204020203" pitchFamily="34" charset="0"/>
                <a:cs typeface="Segoe UI Light" panose="020B0502040204020203" pitchFamily="34" charset="0"/>
              </a:rPr>
              <a:t>More information: </a:t>
            </a:r>
            <a:r>
              <a:rPr lang="en-CA" u="sng" dirty="0">
                <a:latin typeface="Segoe UI Light" panose="020B0502040204020203" pitchFamily="34" charset="0"/>
                <a:cs typeface="Segoe UI Light" panose="020B0502040204020203" pitchFamily="34" charset="0"/>
                <a:hlinkClick r:id="rId4"/>
              </a:rPr>
              <a:t>http://</a:t>
            </a:r>
            <a:r>
              <a:rPr lang="en-CA" u="sng" dirty="0" smtClean="0">
                <a:latin typeface="Segoe UI Light" panose="020B0502040204020203" pitchFamily="34" charset="0"/>
                <a:cs typeface="Segoe UI Light" panose="020B0502040204020203" pitchFamily="34" charset="0"/>
                <a:hlinkClick r:id="rId4"/>
              </a:rPr>
              <a:t>bit.ly/wrag</a:t>
            </a:r>
            <a:endParaRPr lang="en-CA" u="sng" dirty="0">
              <a:latin typeface="Segoe UI Light" panose="020B0502040204020203" pitchFamily="34" charset="0"/>
              <a:cs typeface="Segoe UI Light" panose="020B0502040204020203" pitchFamily="34" charset="0"/>
            </a:endParaRPr>
          </a:p>
        </p:txBody>
      </p:sp>
      <p:sp>
        <p:nvSpPr>
          <p:cNvPr id="7" name="TextBox 6"/>
          <p:cNvSpPr txBox="1"/>
          <p:nvPr/>
        </p:nvSpPr>
        <p:spPr>
          <a:xfrm>
            <a:off x="838200" y="6307982"/>
            <a:ext cx="6400800" cy="369332"/>
          </a:xfrm>
          <a:prstGeom prst="rect">
            <a:avLst/>
          </a:prstGeom>
          <a:noFill/>
        </p:spPr>
        <p:txBody>
          <a:bodyPr wrap="square" rtlCol="0">
            <a:spAutoFit/>
          </a:bodyPr>
          <a:lstStyle/>
          <a:p>
            <a:r>
              <a:rPr lang="en-US" dirty="0" smtClean="0">
                <a:solidFill>
                  <a:srgbClr val="0072C6"/>
                </a:solidFill>
                <a:latin typeface="Segoe UI Light" panose="020B0502040204020203" pitchFamily="34" charset="0"/>
                <a:cs typeface="Segoe UI Light" panose="020B0502040204020203" pitchFamily="34" charset="0"/>
              </a:rPr>
              <a:t>@WRAGmeetup  </a:t>
            </a:r>
            <a:r>
              <a:rPr lang="en-CA" dirty="0">
                <a:solidFill>
                  <a:srgbClr val="0072C6"/>
                </a:solidFill>
                <a:latin typeface="Segoe UI Light" panose="020B0502040204020203" pitchFamily="34" charset="0"/>
                <a:cs typeface="Segoe UI Light" panose="020B0502040204020203" pitchFamily="34" charset="0"/>
              </a:rPr>
              <a:t>#</a:t>
            </a:r>
            <a:r>
              <a:rPr lang="en-CA" dirty="0" smtClean="0">
                <a:solidFill>
                  <a:srgbClr val="0072C6"/>
                </a:solidFill>
                <a:latin typeface="Segoe UI Light" panose="020B0502040204020203" pitchFamily="34" charset="0"/>
                <a:cs typeface="Segoe UI Light" panose="020B0502040204020203" pitchFamily="34" charset="0"/>
              </a:rPr>
              <a:t>WRAGmeetup  #GlobalAzure</a:t>
            </a:r>
            <a:r>
              <a:rPr lang="en-US" dirty="0" smtClean="0">
                <a:solidFill>
                  <a:srgbClr val="0072C6"/>
                </a:solidFill>
                <a:latin typeface="Segoe UI Light" panose="020B0502040204020203" pitchFamily="34" charset="0"/>
                <a:cs typeface="Segoe UI Light" panose="020B0502040204020203" pitchFamily="34" charset="0"/>
              </a:rPr>
              <a:t> </a:t>
            </a:r>
            <a:endParaRPr lang="en-CA" dirty="0">
              <a:solidFill>
                <a:srgbClr val="0072C6"/>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5"/>
          <a:stretch>
            <a:fillRect/>
          </a:stretch>
        </p:blipFill>
        <p:spPr>
          <a:xfrm>
            <a:off x="8605239" y="169704"/>
            <a:ext cx="3478731" cy="2065496"/>
          </a:xfrm>
          <a:prstGeom prst="rect">
            <a:avLst/>
          </a:prstGeom>
        </p:spPr>
      </p:pic>
    </p:spTree>
    <p:extLst>
      <p:ext uri="{BB962C8B-B14F-4D97-AF65-F5344CB8AC3E}">
        <p14:creationId xmlns:p14="http://schemas.microsoft.com/office/powerpoint/2010/main" val="15621804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2C6"/>
                </a:solidFill>
                <a:latin typeface="Segoe UI Light" panose="020B0502040204020203" pitchFamily="34" charset="0"/>
                <a:cs typeface="Segoe UI Light" panose="020B0502040204020203" pitchFamily="34" charset="0"/>
              </a:rPr>
              <a:t>Shout Out</a:t>
            </a:r>
            <a:endParaRPr lang="en-CA" b="1" dirty="0">
              <a:solidFill>
                <a:srgbClr val="0072C6"/>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20431" y="5638827"/>
            <a:ext cx="1371569" cy="1219173"/>
          </a:xfrm>
          <a:prstGeom prst="rect">
            <a:avLst/>
          </a:prstGeom>
        </p:spPr>
      </p:pic>
      <p:sp>
        <p:nvSpPr>
          <p:cNvPr id="6" name="Content Placeholder 5"/>
          <p:cNvSpPr>
            <a:spLocks noGrp="1"/>
          </p:cNvSpPr>
          <p:nvPr>
            <p:ph idx="1"/>
          </p:nvPr>
        </p:nvSpPr>
        <p:spPr>
          <a:xfrm>
            <a:off x="838200" y="1825625"/>
            <a:ext cx="11245770" cy="4351338"/>
          </a:xfrm>
        </p:spPr>
        <p:txBody>
          <a:bodyPr>
            <a:normAutofit/>
          </a:bodyPr>
          <a:lstStyle/>
          <a:p>
            <a:pPr marL="0" indent="0">
              <a:buNone/>
            </a:pPr>
            <a:r>
              <a:rPr lang="en-CA" sz="3600" b="1" dirty="0">
                <a:latin typeface="Segoe UI Light" panose="020B0502040204020203" pitchFamily="34" charset="0"/>
                <a:cs typeface="Segoe UI Light" panose="020B0502040204020203" pitchFamily="34" charset="0"/>
              </a:rPr>
              <a:t>Canada's Technology Triangle .NET User </a:t>
            </a:r>
            <a:r>
              <a:rPr lang="en-CA" sz="3600" b="1" dirty="0" smtClean="0">
                <a:latin typeface="Segoe UI Light" panose="020B0502040204020203" pitchFamily="34" charset="0"/>
                <a:cs typeface="Segoe UI Light" panose="020B0502040204020203" pitchFamily="34" charset="0"/>
              </a:rPr>
              <a:t>Group</a:t>
            </a:r>
          </a:p>
          <a:p>
            <a:r>
              <a:rPr lang="en-US" dirty="0" smtClean="0">
                <a:latin typeface="Segoe UI Light" panose="020B0502040204020203" pitchFamily="34" charset="0"/>
                <a:cs typeface="Segoe UI Light" panose="020B0502040204020203" pitchFamily="34" charset="0"/>
              </a:rPr>
              <a:t>Celebrating 15 years in 2017-2018</a:t>
            </a:r>
          </a:p>
          <a:p>
            <a:r>
              <a:rPr lang="en-US" dirty="0" smtClean="0">
                <a:latin typeface="Segoe UI Light" panose="020B0502040204020203" pitchFamily="34" charset="0"/>
                <a:cs typeface="Segoe UI Light" panose="020B0502040204020203" pitchFamily="34" charset="0"/>
              </a:rPr>
              <a:t>735 members</a:t>
            </a:r>
          </a:p>
          <a:p>
            <a:r>
              <a:rPr lang="en-US" dirty="0" smtClean="0">
                <a:latin typeface="Segoe UI Light" panose="020B0502040204020203" pitchFamily="34" charset="0"/>
                <a:cs typeface="Segoe UI Light" panose="020B0502040204020203" pitchFamily="34" charset="0"/>
              </a:rPr>
              <a:t>Register:</a:t>
            </a:r>
          </a:p>
          <a:p>
            <a:pPr lvl="1"/>
            <a:r>
              <a:rPr lang="en-CA" u="sng" dirty="0" smtClean="0">
                <a:latin typeface="Segoe UI Light" panose="020B0502040204020203" pitchFamily="34" charset="0"/>
                <a:cs typeface="Segoe UI Light" panose="020B0502040204020203" pitchFamily="34" charset="0"/>
                <a:hlinkClick r:id="rId4"/>
              </a:rPr>
              <a:t>meetup.com/CTTDNUG</a:t>
            </a:r>
            <a:endParaRPr lang="en-CA" u="sng" dirty="0">
              <a:latin typeface="Segoe UI Light" panose="020B0502040204020203" pitchFamily="34" charset="0"/>
              <a:cs typeface="Segoe UI Light" panose="020B0502040204020203" pitchFamily="34" charset="0"/>
            </a:endParaRPr>
          </a:p>
          <a:p>
            <a:r>
              <a:rPr lang="en-US" dirty="0" smtClean="0">
                <a:latin typeface="Segoe UI Light" panose="020B0502040204020203" pitchFamily="34" charset="0"/>
                <a:cs typeface="Segoe UI Light" panose="020B0502040204020203" pitchFamily="34" charset="0"/>
              </a:rPr>
              <a:t>Social Media:</a:t>
            </a:r>
          </a:p>
          <a:p>
            <a:pPr lvl="1"/>
            <a:r>
              <a:rPr lang="en-US" dirty="0">
                <a:latin typeface="Segoe UI Light" panose="020B0502040204020203" pitchFamily="34" charset="0"/>
                <a:cs typeface="Segoe UI Light" panose="020B0502040204020203" pitchFamily="34" charset="0"/>
              </a:rPr>
              <a:t>@CTTDNUG </a:t>
            </a:r>
            <a:r>
              <a:rPr lang="en-CA" dirty="0" smtClean="0">
                <a:latin typeface="Segoe UI Light" panose="020B0502040204020203" pitchFamily="34" charset="0"/>
                <a:cs typeface="Segoe UI Light" panose="020B0502040204020203" pitchFamily="34" charset="0"/>
              </a:rPr>
              <a:t>(</a:t>
            </a:r>
            <a:r>
              <a:rPr lang="en-CA" u="sng" dirty="0" smtClean="0">
                <a:latin typeface="Segoe UI Light" panose="020B0502040204020203" pitchFamily="34" charset="0"/>
                <a:cs typeface="Segoe UI Light" panose="020B0502040204020203" pitchFamily="34" charset="0"/>
                <a:hlinkClick r:id="rId5"/>
              </a:rPr>
              <a:t>twitter.com/CTTDNUG</a:t>
            </a:r>
            <a:r>
              <a:rPr lang="en-CA" u="sng" dirty="0" smtClean="0">
                <a:latin typeface="Segoe UI Light" panose="020B0502040204020203" pitchFamily="34" charset="0"/>
                <a:cs typeface="Segoe UI Light" panose="020B0502040204020203" pitchFamily="34" charset="0"/>
              </a:rPr>
              <a:t>)</a:t>
            </a:r>
            <a:endParaRPr lang="en-CA" dirty="0">
              <a:latin typeface="Segoe UI Light" panose="020B0502040204020203" pitchFamily="34" charset="0"/>
              <a:cs typeface="Segoe UI Light" panose="020B0502040204020203" pitchFamily="34" charset="0"/>
            </a:endParaRPr>
          </a:p>
          <a:p>
            <a:pPr lvl="1"/>
            <a:r>
              <a:rPr lang="en-CA" dirty="0">
                <a:latin typeface="Segoe UI Light" panose="020B0502040204020203" pitchFamily="34" charset="0"/>
                <a:cs typeface="Segoe UI Light" panose="020B0502040204020203" pitchFamily="34" charset="0"/>
              </a:rPr>
              <a:t>#</a:t>
            </a:r>
            <a:r>
              <a:rPr lang="en-CA" dirty="0" smtClean="0">
                <a:latin typeface="Segoe UI Light" panose="020B0502040204020203" pitchFamily="34" charset="0"/>
                <a:cs typeface="Segoe UI Light" panose="020B0502040204020203" pitchFamily="34" charset="0"/>
              </a:rPr>
              <a:t>CTTDNUG</a:t>
            </a:r>
            <a:endParaRPr lang="en-CA" dirty="0">
              <a:latin typeface="Segoe UI Light" panose="020B0502040204020203" pitchFamily="34" charset="0"/>
              <a:cs typeface="Segoe UI Light" panose="020B0502040204020203" pitchFamily="34" charset="0"/>
            </a:endParaRPr>
          </a:p>
        </p:txBody>
      </p:sp>
      <p:sp>
        <p:nvSpPr>
          <p:cNvPr id="7" name="TextBox 6"/>
          <p:cNvSpPr txBox="1"/>
          <p:nvPr/>
        </p:nvSpPr>
        <p:spPr>
          <a:xfrm>
            <a:off x="838200" y="6307982"/>
            <a:ext cx="6400800" cy="369332"/>
          </a:xfrm>
          <a:prstGeom prst="rect">
            <a:avLst/>
          </a:prstGeom>
          <a:noFill/>
        </p:spPr>
        <p:txBody>
          <a:bodyPr wrap="square" rtlCol="0">
            <a:spAutoFit/>
          </a:bodyPr>
          <a:lstStyle/>
          <a:p>
            <a:r>
              <a:rPr lang="en-US" dirty="0" smtClean="0">
                <a:solidFill>
                  <a:srgbClr val="0072C6"/>
                </a:solidFill>
                <a:latin typeface="Segoe UI Light" panose="020B0502040204020203" pitchFamily="34" charset="0"/>
                <a:cs typeface="Segoe UI Light" panose="020B0502040204020203" pitchFamily="34" charset="0"/>
              </a:rPr>
              <a:t>@WRAGmeetup  </a:t>
            </a:r>
            <a:r>
              <a:rPr lang="en-CA" dirty="0">
                <a:solidFill>
                  <a:srgbClr val="0072C6"/>
                </a:solidFill>
                <a:latin typeface="Segoe UI Light" panose="020B0502040204020203" pitchFamily="34" charset="0"/>
                <a:cs typeface="Segoe UI Light" panose="020B0502040204020203" pitchFamily="34" charset="0"/>
              </a:rPr>
              <a:t>#</a:t>
            </a:r>
            <a:r>
              <a:rPr lang="en-CA" dirty="0" smtClean="0">
                <a:solidFill>
                  <a:srgbClr val="0072C6"/>
                </a:solidFill>
                <a:latin typeface="Segoe UI Light" panose="020B0502040204020203" pitchFamily="34" charset="0"/>
                <a:cs typeface="Segoe UI Light" panose="020B0502040204020203" pitchFamily="34" charset="0"/>
              </a:rPr>
              <a:t>WRAGmeetup  #GlobalAzure</a:t>
            </a:r>
            <a:r>
              <a:rPr lang="en-US" dirty="0" smtClean="0">
                <a:solidFill>
                  <a:srgbClr val="0072C6"/>
                </a:solidFill>
                <a:latin typeface="Segoe UI Light" panose="020B0502040204020203" pitchFamily="34" charset="0"/>
                <a:cs typeface="Segoe UI Light" panose="020B0502040204020203" pitchFamily="34" charset="0"/>
              </a:rPr>
              <a:t> </a:t>
            </a:r>
            <a:endParaRPr lang="en-CA" dirty="0">
              <a:solidFill>
                <a:srgbClr val="0072C6"/>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8840476"/>
      </p:ext>
    </p:extLst>
  </p:cSld>
  <p:clrMapOvr>
    <a:masterClrMapping/>
  </p:clrMapOvr>
  <p:timing>
    <p:tnLst>
      <p:par>
        <p:cTn id="1" dur="indefinite" restart="never" nodeType="tmRoot"/>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3.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6.xml><?xml version="1.0" encoding="utf-8"?>
<a:theme xmlns:a="http://schemas.openxmlformats.org/drawingml/2006/main" name="4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AzureTheme</Template>
  <TotalTime>0</TotalTime>
  <Words>974</Words>
  <Application>Microsoft Office PowerPoint</Application>
  <PresentationFormat>Widescreen</PresentationFormat>
  <Paragraphs>150</Paragraphs>
  <Slides>22</Slides>
  <Notes>14</Notes>
  <HiddenSlides>0</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22</vt:i4>
      </vt:variant>
    </vt:vector>
  </HeadingPairs>
  <TitlesOfParts>
    <vt:vector size="39" baseType="lpstr">
      <vt:lpstr>ＭＳ Ｐゴシック</vt:lpstr>
      <vt:lpstr>Arial</vt:lpstr>
      <vt:lpstr>Avenir LT Pro 45 Book</vt:lpstr>
      <vt:lpstr>Calibri</vt:lpstr>
      <vt:lpstr>Calibri Light</vt:lpstr>
      <vt:lpstr>Consolas</vt:lpstr>
      <vt:lpstr>Segoe UI</vt:lpstr>
      <vt:lpstr>Segoe UI Light</vt:lpstr>
      <vt:lpstr>Segoe UI Semilight</vt:lpstr>
      <vt:lpstr>Wingdings</vt:lpstr>
      <vt:lpstr>1_Azure Event</vt:lpstr>
      <vt:lpstr>1_5-30629_Build_Template_DARK BLUE</vt:lpstr>
      <vt:lpstr>5-30610_Microsoft_Ignite_Keynote_Template</vt:lpstr>
      <vt:lpstr>1_BUILD CHARCOAL BACKGROUND</vt:lpstr>
      <vt:lpstr>1_5-30629_Build_Template_WHITE</vt:lpstr>
      <vt:lpstr>4_LIGHT COLOR TEMPLATE</vt:lpstr>
      <vt:lpstr>Office Theme</vt:lpstr>
      <vt:lpstr>PowerPoint Presentation</vt:lpstr>
      <vt:lpstr>Hosts</vt:lpstr>
      <vt:lpstr>Presented By</vt:lpstr>
      <vt:lpstr>Sponsors</vt:lpstr>
      <vt:lpstr>PowerPoint Presentation</vt:lpstr>
      <vt:lpstr>PowerPoint Presentation</vt:lpstr>
      <vt:lpstr>FREE LinkedIn Learning Courses</vt:lpstr>
      <vt:lpstr>Upcoming Event</vt:lpstr>
      <vt:lpstr>Shout Out</vt:lpstr>
      <vt:lpstr>PowerPoint Presentation</vt:lpstr>
      <vt:lpstr>Agenda</vt:lpstr>
      <vt:lpstr>Introduction To Azure</vt:lpstr>
      <vt:lpstr>PowerPoint Presentation</vt:lpstr>
      <vt:lpstr>PowerPoint Presentation</vt:lpstr>
      <vt:lpstr>PowerPoint Presentation</vt:lpstr>
      <vt:lpstr>So why Azure?</vt:lpstr>
      <vt:lpstr>PowerPoint Presentation</vt:lpstr>
      <vt:lpstr>PowerPoint Presentation</vt:lpstr>
      <vt:lpstr>PowerPoint Presentation</vt:lpstr>
      <vt:lpstr>PowerPoint Presentation</vt:lpstr>
      <vt:lpstr>http://portal.azure.com </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GAB-WR_2018_Intro</dc:title>
  <dc:creator/>
  <cp:lastModifiedBy/>
  <cp:revision>1</cp:revision>
  <dcterms:created xsi:type="dcterms:W3CDTF">2018-04-14T13:55:54Z</dcterms:created>
  <dcterms:modified xsi:type="dcterms:W3CDTF">2018-04-21T16:17:03Z</dcterms:modified>
</cp:coreProperties>
</file>